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29"/>
  </p:notesMasterIdLst>
  <p:handoutMasterIdLst>
    <p:handoutMasterId r:id="rId130"/>
  </p:handoutMasterIdLst>
  <p:sldIdLst>
    <p:sldId id="256" r:id="rId2"/>
    <p:sldId id="340" r:id="rId3"/>
    <p:sldId id="341" r:id="rId4"/>
    <p:sldId id="428" r:id="rId5"/>
    <p:sldId id="514" r:id="rId6"/>
    <p:sldId id="283" r:id="rId7"/>
    <p:sldId id="368" r:id="rId8"/>
    <p:sldId id="369" r:id="rId9"/>
    <p:sldId id="446" r:id="rId10"/>
    <p:sldId id="370" r:id="rId11"/>
    <p:sldId id="371" r:id="rId12"/>
    <p:sldId id="372" r:id="rId13"/>
    <p:sldId id="373" r:id="rId14"/>
    <p:sldId id="257" r:id="rId15"/>
    <p:sldId id="377" r:id="rId16"/>
    <p:sldId id="379" r:id="rId17"/>
    <p:sldId id="378" r:id="rId18"/>
    <p:sldId id="380" r:id="rId19"/>
    <p:sldId id="443" r:id="rId20"/>
    <p:sldId id="381" r:id="rId21"/>
    <p:sldId id="442" r:id="rId22"/>
    <p:sldId id="382" r:id="rId23"/>
    <p:sldId id="385" r:id="rId24"/>
    <p:sldId id="383" r:id="rId25"/>
    <p:sldId id="444" r:id="rId26"/>
    <p:sldId id="284" r:id="rId27"/>
    <p:sldId id="281" r:id="rId28"/>
    <p:sldId id="384" r:id="rId29"/>
    <p:sldId id="386" r:id="rId30"/>
    <p:sldId id="387" r:id="rId31"/>
    <p:sldId id="388" r:id="rId32"/>
    <p:sldId id="389" r:id="rId33"/>
    <p:sldId id="391" r:id="rId34"/>
    <p:sldId id="390" r:id="rId35"/>
    <p:sldId id="447" r:id="rId36"/>
    <p:sldId id="448" r:id="rId37"/>
    <p:sldId id="398" r:id="rId38"/>
    <p:sldId id="400" r:id="rId39"/>
    <p:sldId id="399" r:id="rId40"/>
    <p:sldId id="403" r:id="rId41"/>
    <p:sldId id="405" r:id="rId42"/>
    <p:sldId id="404" r:id="rId43"/>
    <p:sldId id="406" r:id="rId44"/>
    <p:sldId id="407" r:id="rId45"/>
    <p:sldId id="408" r:id="rId46"/>
    <p:sldId id="409" r:id="rId47"/>
    <p:sldId id="445" r:id="rId48"/>
    <p:sldId id="410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9" r:id="rId66"/>
    <p:sldId id="430" r:id="rId67"/>
    <p:sldId id="431" r:id="rId68"/>
    <p:sldId id="432" r:id="rId69"/>
    <p:sldId id="434" r:id="rId70"/>
    <p:sldId id="435" r:id="rId71"/>
    <p:sldId id="440" r:id="rId72"/>
    <p:sldId id="441" r:id="rId73"/>
    <p:sldId id="439" r:id="rId74"/>
    <p:sldId id="436" r:id="rId75"/>
    <p:sldId id="438" r:id="rId76"/>
    <p:sldId id="449" r:id="rId77"/>
    <p:sldId id="471" r:id="rId78"/>
    <p:sldId id="472" r:id="rId79"/>
    <p:sldId id="473" r:id="rId80"/>
    <p:sldId id="474" r:id="rId81"/>
    <p:sldId id="475" r:id="rId82"/>
    <p:sldId id="476" r:id="rId83"/>
    <p:sldId id="477" r:id="rId84"/>
    <p:sldId id="478" r:id="rId85"/>
    <p:sldId id="480" r:id="rId86"/>
    <p:sldId id="481" r:id="rId87"/>
    <p:sldId id="482" r:id="rId88"/>
    <p:sldId id="452" r:id="rId89"/>
    <p:sldId id="453" r:id="rId90"/>
    <p:sldId id="455" r:id="rId91"/>
    <p:sldId id="456" r:id="rId92"/>
    <p:sldId id="457" r:id="rId93"/>
    <p:sldId id="458" r:id="rId94"/>
    <p:sldId id="459" r:id="rId95"/>
    <p:sldId id="460" r:id="rId96"/>
    <p:sldId id="517" r:id="rId97"/>
    <p:sldId id="461" r:id="rId98"/>
    <p:sldId id="462" r:id="rId99"/>
    <p:sldId id="463" r:id="rId100"/>
    <p:sldId id="516" r:id="rId101"/>
    <p:sldId id="470" r:id="rId102"/>
    <p:sldId id="466" r:id="rId103"/>
    <p:sldId id="467" r:id="rId104"/>
    <p:sldId id="468" r:id="rId105"/>
    <p:sldId id="469" r:id="rId106"/>
    <p:sldId id="519" r:id="rId107"/>
    <p:sldId id="485" r:id="rId108"/>
    <p:sldId id="486" r:id="rId109"/>
    <p:sldId id="506" r:id="rId110"/>
    <p:sldId id="507" r:id="rId111"/>
    <p:sldId id="515" r:id="rId112"/>
    <p:sldId id="488" r:id="rId113"/>
    <p:sldId id="508" r:id="rId114"/>
    <p:sldId id="510" r:id="rId115"/>
    <p:sldId id="490" r:id="rId116"/>
    <p:sldId id="491" r:id="rId117"/>
    <p:sldId id="492" r:id="rId118"/>
    <p:sldId id="511" r:id="rId119"/>
    <p:sldId id="494" r:id="rId120"/>
    <p:sldId id="495" r:id="rId121"/>
    <p:sldId id="498" r:id="rId122"/>
    <p:sldId id="518" r:id="rId123"/>
    <p:sldId id="502" r:id="rId124"/>
    <p:sldId id="503" r:id="rId125"/>
    <p:sldId id="504" r:id="rId126"/>
    <p:sldId id="505" r:id="rId127"/>
    <p:sldId id="264" r:id="rId128"/>
  </p:sldIdLst>
  <p:sldSz cx="12192000" cy="6858000"/>
  <p:notesSz cx="6858000" cy="9144000"/>
  <p:embeddedFontLst>
    <p:embeddedFont>
      <p:font typeface="Cambria" panose="02040503050406030204" pitchFamily="18" charset="0"/>
      <p:regular r:id="rId131"/>
      <p:bold r:id="rId132"/>
      <p:italic r:id="rId133"/>
      <p:boldItalic r:id="rId134"/>
    </p:embeddedFont>
    <p:embeddedFont>
      <p:font typeface="Cambria Math" panose="02040503050406030204" pitchFamily="18" charset="0"/>
      <p:regular r:id="rId135"/>
    </p:embeddedFont>
    <p:embeddedFont>
      <p:font typeface="Roboto Condensed" panose="02000000000000000000" pitchFamily="2" charset="0"/>
      <p:regular r:id="rId136"/>
      <p:bold r:id="rId137"/>
      <p:italic r:id="rId138"/>
      <p:boldItalic r:id="rId139"/>
    </p:embeddedFont>
    <p:embeddedFont>
      <p:font typeface="Roboto Condensed Light" panose="02000000000000000000" pitchFamily="2" charset="0"/>
      <p:regular r:id="rId140"/>
      <p:italic r:id="rId141"/>
    </p:embeddedFont>
    <p:embeddedFont>
      <p:font typeface="Wingdings 2" panose="05020102010507070707" pitchFamily="18" charset="2"/>
      <p:regular r:id="rId142"/>
    </p:embeddedFont>
    <p:embeddedFont>
      <p:font typeface="Wingdings 3" panose="05040102010807070707" pitchFamily="18" charset="2"/>
      <p:regular r:id="rId1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a7dyIyeTV6C480Lw8BUaw==" hashData="BhZ2DY6xPCVbKfN5rnAG24EF5RKm1jkpnkMUDNUzGbgcKD7wX+xiaedFkChGWfpJWPcIx2AT5Jhcq35kbGRlX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BE"/>
    <a:srgbClr val="3333FF"/>
    <a:srgbClr val="009AAE"/>
    <a:srgbClr val="FF9801"/>
    <a:srgbClr val="B14440"/>
    <a:srgbClr val="373737"/>
    <a:srgbClr val="BF9B30"/>
    <a:srgbClr val="FFD700"/>
    <a:srgbClr val="B71B1C"/>
    <a:srgbClr val="301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3648" autoAdjust="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604"/>
    </p:cViewPr>
  </p:sorterViewPr>
  <p:notesViewPr>
    <p:cSldViewPr snapToGrid="0">
      <p:cViewPr varScale="1">
        <p:scale>
          <a:sx n="47" d="100"/>
          <a:sy n="47" d="100"/>
        </p:scale>
        <p:origin x="204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4.fntdata"/><Relationship Id="rId139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0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1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.fntdata"/><Relationship Id="rId136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3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2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82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2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0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5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0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E485506D-82C5-49B6-9F8F-8028B3AA15B2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8C8BA77-EF1A-48A7-871E-B9466120D9F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126745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863" y="1606313"/>
            <a:ext cx="3149880" cy="310046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8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7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3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9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8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AAD05AC2-6A1D-4692-9922-025667C7110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334B8D9-ADA8-4621-B786-7526A52E0594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3545800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52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87806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Punit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B. </a:t>
            </a:r>
            <a:r>
              <a:rPr lang="en-US" sz="1200" b="0" kern="12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Vadher</a:t>
            </a:r>
            <a:r>
              <a:rPr lang="en-US" sz="1200" b="0" kern="12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#2301HS301(DM) 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3.2 – Relations</a:t>
            </a:r>
          </a:p>
        </p:txBody>
      </p:sp>
    </p:spTree>
    <p:extLst>
      <p:ext uri="{BB962C8B-B14F-4D97-AF65-F5344CB8AC3E}">
        <p14:creationId xmlns:p14="http://schemas.microsoft.com/office/powerpoint/2010/main" val="196614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935F4554-F0DB-47B1-B3D2-213D8AE4722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25641A6-CD5D-48E2-B16A-B390FDA9BAB4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249372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4067D51D-67EE-4B8F-84CF-8B6A7A11469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247650" y="6858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784AE06F-7703-4C43-8594-2047378653F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C607A51-35CD-487F-A197-88EA73113C3A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107707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A18E676-EA19-4726-AAB7-591D47FF81F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B6CA99E-ABD5-4113-9ACF-3C6AF0335EA5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80934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E5C453A-8AC2-4659-AD16-650FE485F68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46C3F3F-4DFF-40B3-86A3-9D1E39C35EE8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Relation</a:t>
            </a:r>
          </a:p>
        </p:txBody>
      </p:sp>
    </p:spTree>
    <p:extLst>
      <p:ext uri="{BB962C8B-B14F-4D97-AF65-F5344CB8AC3E}">
        <p14:creationId xmlns:p14="http://schemas.microsoft.com/office/powerpoint/2010/main" val="24036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6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6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76.png"/><Relationship Id="rId4" Type="http://schemas.openxmlformats.org/officeDocument/2006/relationships/image" Target="../media/image3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79.png"/><Relationship Id="rId4" Type="http://schemas.openxmlformats.org/officeDocument/2006/relationships/image" Target="../media/image5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9.png"/><Relationship Id="rId4" Type="http://schemas.openxmlformats.org/officeDocument/2006/relationships/image" Target="../media/image5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1.pn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04.png"/><Relationship Id="rId4" Type="http://schemas.openxmlformats.org/officeDocument/2006/relationships/image" Target="../media/image32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370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30.png"/><Relationship Id="rId4" Type="http://schemas.openxmlformats.org/officeDocument/2006/relationships/image" Target="../media/image6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20.png"/><Relationship Id="rId4" Type="http://schemas.openxmlformats.org/officeDocument/2006/relationships/image" Target="../media/image52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44.png"/><Relationship Id="rId4" Type="http://schemas.openxmlformats.org/officeDocument/2006/relationships/image" Target="../media/image53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3" Type="http://schemas.openxmlformats.org/officeDocument/2006/relationships/image" Target="../media/image548.png"/><Relationship Id="rId7" Type="http://schemas.openxmlformats.org/officeDocument/2006/relationships/image" Target="../media/image631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0.png"/><Relationship Id="rId5" Type="http://schemas.openxmlformats.org/officeDocument/2006/relationships/image" Target="../media/image5141.png"/><Relationship Id="rId10" Type="http://schemas.openxmlformats.org/officeDocument/2006/relationships/image" Target="../media/image634.png"/><Relationship Id="rId4" Type="http://schemas.openxmlformats.org/officeDocument/2006/relationships/image" Target="../media/image628.png"/><Relationship Id="rId9" Type="http://schemas.openxmlformats.org/officeDocument/2006/relationships/image" Target="../media/image6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3" Type="http://schemas.openxmlformats.org/officeDocument/2006/relationships/image" Target="../media/image627.png"/><Relationship Id="rId7" Type="http://schemas.openxmlformats.org/officeDocument/2006/relationships/image" Target="../media/image632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629.png"/><Relationship Id="rId9" Type="http://schemas.openxmlformats.org/officeDocument/2006/relationships/image" Target="../media/image63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0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0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1.png"/><Relationship Id="rId4" Type="http://schemas.openxmlformats.org/officeDocument/2006/relationships/image" Target="../media/image64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0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3.png"/><Relationship Id="rId4" Type="http://schemas.openxmlformats.org/officeDocument/2006/relationships/image" Target="../media/image64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0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6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0.png"/><Relationship Id="rId5" Type="http://schemas.openxmlformats.org/officeDocument/2006/relationships/image" Target="../media/image85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78.png"/><Relationship Id="rId12" Type="http://schemas.openxmlformats.org/officeDocument/2006/relationships/image" Target="../media/image9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77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70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0.png"/><Relationship Id="rId7" Type="http://schemas.openxmlformats.org/officeDocument/2006/relationships/image" Target="../media/image10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0.png"/><Relationship Id="rId9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2.png"/><Relationship Id="rId3" Type="http://schemas.openxmlformats.org/officeDocument/2006/relationships/image" Target="../media/image259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2" Type="http://schemas.openxmlformats.org/officeDocument/2006/relationships/image" Target="../media/image258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28" Type="http://schemas.openxmlformats.org/officeDocument/2006/relationships/image" Target="../media/image284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Relationship Id="rId27" Type="http://schemas.openxmlformats.org/officeDocument/2006/relationships/image" Target="../media/image2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149.png"/><Relationship Id="rId4" Type="http://schemas.openxmlformats.org/officeDocument/2006/relationships/image" Target="../media/image3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298.png"/><Relationship Id="rId18" Type="http://schemas.openxmlformats.org/officeDocument/2006/relationships/image" Target="../media/image343.png"/><Relationship Id="rId3" Type="http://schemas.openxmlformats.org/officeDocument/2006/relationships/image" Target="../media/image334.png"/><Relationship Id="rId21" Type="http://schemas.openxmlformats.org/officeDocument/2006/relationships/image" Target="../media/image346.png"/><Relationship Id="rId7" Type="http://schemas.openxmlformats.org/officeDocument/2006/relationships/image" Target="../media/image338.png"/><Relationship Id="rId12" Type="http://schemas.openxmlformats.org/officeDocument/2006/relationships/image" Target="../media/image297.png"/><Relationship Id="rId17" Type="http://schemas.openxmlformats.org/officeDocument/2006/relationships/image" Target="../media/image342.png"/><Relationship Id="rId2" Type="http://schemas.openxmlformats.org/officeDocument/2006/relationships/image" Target="../media/image2910.png"/><Relationship Id="rId16" Type="http://schemas.openxmlformats.org/officeDocument/2006/relationships/image" Target="../media/image333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96.png"/><Relationship Id="rId5" Type="http://schemas.openxmlformats.org/officeDocument/2006/relationships/image" Target="../media/image336.png"/><Relationship Id="rId15" Type="http://schemas.openxmlformats.org/officeDocument/2006/relationships/image" Target="../media/image300.png"/><Relationship Id="rId23" Type="http://schemas.openxmlformats.org/officeDocument/2006/relationships/image" Target="../media/image348.png"/><Relationship Id="rId10" Type="http://schemas.openxmlformats.org/officeDocument/2006/relationships/image" Target="../media/image341.png"/><Relationship Id="rId19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image" Target="../media/image340.png"/><Relationship Id="rId14" Type="http://schemas.openxmlformats.org/officeDocument/2006/relationships/image" Target="../media/image152.png"/><Relationship Id="rId22" Type="http://schemas.openxmlformats.org/officeDocument/2006/relationships/image" Target="../media/image3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61.png"/><Relationship Id="rId18" Type="http://schemas.openxmlformats.org/officeDocument/2006/relationships/image" Target="../media/image375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4.png"/><Relationship Id="rId16" Type="http://schemas.openxmlformats.org/officeDocument/2006/relationships/image" Target="../media/image373.png"/><Relationship Id="rId20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5" Type="http://schemas.openxmlformats.org/officeDocument/2006/relationships/image" Target="../media/image372.png"/><Relationship Id="rId10" Type="http://schemas.openxmlformats.org/officeDocument/2006/relationships/image" Target="../media/image369.png"/><Relationship Id="rId19" Type="http://schemas.openxmlformats.org/officeDocument/2006/relationships/image" Target="../media/image376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781.png"/><Relationship Id="rId21" Type="http://schemas.openxmlformats.org/officeDocument/2006/relationships/image" Target="../media/image390.png"/><Relationship Id="rId7" Type="http://schemas.openxmlformats.org/officeDocument/2006/relationships/image" Target="../media/image38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image" Target="../media/image378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11" Type="http://schemas.openxmlformats.org/officeDocument/2006/relationships/image" Target="../media/image382.png"/><Relationship Id="rId5" Type="http://schemas.openxmlformats.org/officeDocument/2006/relationships/image" Target="../media/image3740.png"/><Relationship Id="rId15" Type="http://schemas.openxmlformats.org/officeDocument/2006/relationships/image" Target="../media/image384.png"/><Relationship Id="rId10" Type="http://schemas.openxmlformats.org/officeDocument/2006/relationships/image" Target="../media/image381.png"/><Relationship Id="rId19" Type="http://schemas.openxmlformats.org/officeDocument/2006/relationships/image" Target="../media/image388.png"/><Relationship Id="rId9" Type="http://schemas.openxmlformats.org/officeDocument/2006/relationships/image" Target="../media/image3780.png"/><Relationship Id="rId14" Type="http://schemas.openxmlformats.org/officeDocument/2006/relationships/image" Target="../media/image3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0.png"/><Relationship Id="rId7" Type="http://schemas.openxmlformats.org/officeDocument/2006/relationships/image" Target="../media/image394.png"/><Relationship Id="rId2" Type="http://schemas.openxmlformats.org/officeDocument/2006/relationships/image" Target="../media/image3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49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9.png"/><Relationship Id="rId18" Type="http://schemas.openxmlformats.org/officeDocument/2006/relationships/image" Target="../media/image414.png"/><Relationship Id="rId26" Type="http://schemas.openxmlformats.org/officeDocument/2006/relationships/image" Target="../media/image422.png"/><Relationship Id="rId21" Type="http://schemas.openxmlformats.org/officeDocument/2006/relationships/image" Target="../media/image417.png"/><Relationship Id="rId34" Type="http://schemas.openxmlformats.org/officeDocument/2006/relationships/image" Target="../media/image430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17" Type="http://schemas.openxmlformats.org/officeDocument/2006/relationships/image" Target="../media/image413.png"/><Relationship Id="rId25" Type="http://schemas.openxmlformats.org/officeDocument/2006/relationships/image" Target="../media/image421.png"/><Relationship Id="rId33" Type="http://schemas.openxmlformats.org/officeDocument/2006/relationships/image" Target="../media/image429.png"/><Relationship Id="rId2" Type="http://schemas.openxmlformats.org/officeDocument/2006/relationships/image" Target="../media/image398.png"/><Relationship Id="rId16" Type="http://schemas.openxmlformats.org/officeDocument/2006/relationships/image" Target="../media/image412.png"/><Relationship Id="rId20" Type="http://schemas.openxmlformats.org/officeDocument/2006/relationships/image" Target="../media/image416.png"/><Relationship Id="rId29" Type="http://schemas.openxmlformats.org/officeDocument/2006/relationships/image" Target="../media/image4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24" Type="http://schemas.openxmlformats.org/officeDocument/2006/relationships/image" Target="../media/image420.png"/><Relationship Id="rId32" Type="http://schemas.openxmlformats.org/officeDocument/2006/relationships/image" Target="../media/image428.png"/><Relationship Id="rId37" Type="http://schemas.openxmlformats.org/officeDocument/2006/relationships/image" Target="../media/image433.png"/><Relationship Id="rId5" Type="http://schemas.openxmlformats.org/officeDocument/2006/relationships/image" Target="../media/image401.png"/><Relationship Id="rId15" Type="http://schemas.openxmlformats.org/officeDocument/2006/relationships/image" Target="../media/image411.png"/><Relationship Id="rId23" Type="http://schemas.openxmlformats.org/officeDocument/2006/relationships/image" Target="../media/image419.png"/><Relationship Id="rId28" Type="http://schemas.openxmlformats.org/officeDocument/2006/relationships/image" Target="../media/image424.png"/><Relationship Id="rId36" Type="http://schemas.openxmlformats.org/officeDocument/2006/relationships/image" Target="../media/image432.png"/><Relationship Id="rId10" Type="http://schemas.openxmlformats.org/officeDocument/2006/relationships/image" Target="../media/image406.png"/><Relationship Id="rId19" Type="http://schemas.openxmlformats.org/officeDocument/2006/relationships/image" Target="../media/image415.png"/><Relationship Id="rId31" Type="http://schemas.openxmlformats.org/officeDocument/2006/relationships/image" Target="../media/image427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Relationship Id="rId14" Type="http://schemas.openxmlformats.org/officeDocument/2006/relationships/image" Target="../media/image410.png"/><Relationship Id="rId22" Type="http://schemas.openxmlformats.org/officeDocument/2006/relationships/image" Target="../media/image418.png"/><Relationship Id="rId27" Type="http://schemas.openxmlformats.org/officeDocument/2006/relationships/image" Target="../media/image423.png"/><Relationship Id="rId30" Type="http://schemas.openxmlformats.org/officeDocument/2006/relationships/image" Target="../media/image426.png"/><Relationship Id="rId35" Type="http://schemas.openxmlformats.org/officeDocument/2006/relationships/image" Target="../media/image431.png"/><Relationship Id="rId8" Type="http://schemas.openxmlformats.org/officeDocument/2006/relationships/image" Target="../media/image404.png"/><Relationship Id="rId3" Type="http://schemas.openxmlformats.org/officeDocument/2006/relationships/image" Target="../media/image39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" Type="http://schemas.openxmlformats.org/officeDocument/2006/relationships/image" Target="../media/image435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2" Type="http://schemas.openxmlformats.org/officeDocument/2006/relationships/image" Target="../media/image434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8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26" Type="http://schemas.openxmlformats.org/officeDocument/2006/relationships/image" Target="../media/image490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2" Type="http://schemas.openxmlformats.org/officeDocument/2006/relationships/image" Target="../media/image474.png"/><Relationship Id="rId16" Type="http://schemas.openxmlformats.org/officeDocument/2006/relationships/image" Target="../media/image488.png"/><Relationship Id="rId29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32" Type="http://schemas.openxmlformats.org/officeDocument/2006/relationships/image" Target="../media/image498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28" Type="http://schemas.openxmlformats.org/officeDocument/2006/relationships/image" Target="../media/image492.png"/><Relationship Id="rId10" Type="http://schemas.openxmlformats.org/officeDocument/2006/relationships/image" Target="../media/image482.png"/><Relationship Id="rId31" Type="http://schemas.openxmlformats.org/officeDocument/2006/relationships/image" Target="../media/image495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Relationship Id="rId27" Type="http://schemas.openxmlformats.org/officeDocument/2006/relationships/image" Target="../media/image491.png"/><Relationship Id="rId30" Type="http://schemas.openxmlformats.org/officeDocument/2006/relationships/image" Target="../media/image4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12.png"/><Relationship Id="rId18" Type="http://schemas.openxmlformats.org/officeDocument/2006/relationships/image" Target="../media/image160.png"/><Relationship Id="rId26" Type="http://schemas.openxmlformats.org/officeDocument/2006/relationships/image" Target="../media/image525.png"/><Relationship Id="rId3" Type="http://schemas.openxmlformats.org/officeDocument/2006/relationships/image" Target="../media/image505.png"/><Relationship Id="rId21" Type="http://schemas.openxmlformats.org/officeDocument/2006/relationships/image" Target="../media/image520.png"/><Relationship Id="rId7" Type="http://schemas.openxmlformats.org/officeDocument/2006/relationships/image" Target="../media/image509.png"/><Relationship Id="rId12" Type="http://schemas.openxmlformats.org/officeDocument/2006/relationships/image" Target="../media/image511.png"/><Relationship Id="rId17" Type="http://schemas.openxmlformats.org/officeDocument/2006/relationships/image" Target="../media/image159.png"/><Relationship Id="rId25" Type="http://schemas.openxmlformats.org/officeDocument/2006/relationships/image" Target="../media/image524.png"/><Relationship Id="rId2" Type="http://schemas.openxmlformats.org/officeDocument/2006/relationships/image" Target="../media/image351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156.png"/><Relationship Id="rId24" Type="http://schemas.openxmlformats.org/officeDocument/2006/relationships/image" Target="../media/image523.png"/><Relationship Id="rId5" Type="http://schemas.openxmlformats.org/officeDocument/2006/relationships/image" Target="../media/image499.png"/><Relationship Id="rId15" Type="http://schemas.openxmlformats.org/officeDocument/2006/relationships/image" Target="../media/image158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10" Type="http://schemas.openxmlformats.org/officeDocument/2006/relationships/image" Target="../media/image155.png"/><Relationship Id="rId19" Type="http://schemas.openxmlformats.org/officeDocument/2006/relationships/image" Target="../media/image518.png"/><Relationship Id="rId4" Type="http://schemas.openxmlformats.org/officeDocument/2006/relationships/image" Target="../media/image467.png"/><Relationship Id="rId9" Type="http://schemas.openxmlformats.org/officeDocument/2006/relationships/image" Target="../media/image506.png"/><Relationship Id="rId14" Type="http://schemas.openxmlformats.org/officeDocument/2006/relationships/image" Target="../media/image157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18" Type="http://schemas.openxmlformats.org/officeDocument/2006/relationships/image" Target="../media/image167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166.png"/><Relationship Id="rId2" Type="http://schemas.openxmlformats.org/officeDocument/2006/relationships/image" Target="../media/image161.png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163.png"/><Relationship Id="rId5" Type="http://schemas.openxmlformats.org/officeDocument/2006/relationships/image" Target="../media/image535.png"/><Relationship Id="rId15" Type="http://schemas.openxmlformats.org/officeDocument/2006/relationships/image" Target="../media/image165.png"/><Relationship Id="rId10" Type="http://schemas.openxmlformats.org/officeDocument/2006/relationships/image" Target="../media/image162.png"/><Relationship Id="rId19" Type="http://schemas.openxmlformats.org/officeDocument/2006/relationships/image" Target="../media/image549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164.png"/><Relationship Id="rId22" Type="http://schemas.openxmlformats.org/officeDocument/2006/relationships/image" Target="../media/image55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168.png"/><Relationship Id="rId7" Type="http://schemas.openxmlformats.org/officeDocument/2006/relationships/image" Target="../media/image558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11" Type="http://schemas.openxmlformats.org/officeDocument/2006/relationships/image" Target="../media/image562.png"/><Relationship Id="rId5" Type="http://schemas.openxmlformats.org/officeDocument/2006/relationships/image" Target="../media/image556.png"/><Relationship Id="rId10" Type="http://schemas.openxmlformats.org/officeDocument/2006/relationships/image" Target="../media/image561.png"/><Relationship Id="rId4" Type="http://schemas.openxmlformats.org/officeDocument/2006/relationships/image" Target="../media/image555.png"/><Relationship Id="rId9" Type="http://schemas.openxmlformats.org/officeDocument/2006/relationships/image" Target="../media/image5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12" Type="http://schemas.openxmlformats.org/officeDocument/2006/relationships/image" Target="../media/image572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11" Type="http://schemas.openxmlformats.org/officeDocument/2006/relationships/image" Target="../media/image571.png"/><Relationship Id="rId5" Type="http://schemas.openxmlformats.org/officeDocument/2006/relationships/image" Target="../media/image566.png"/><Relationship Id="rId15" Type="http://schemas.openxmlformats.org/officeDocument/2006/relationships/image" Target="../media/image575.png"/><Relationship Id="rId10" Type="http://schemas.openxmlformats.org/officeDocument/2006/relationships/image" Target="../media/image570.png"/><Relationship Id="rId4" Type="http://schemas.openxmlformats.org/officeDocument/2006/relationships/image" Target="../media/image565.png"/><Relationship Id="rId9" Type="http://schemas.openxmlformats.org/officeDocument/2006/relationships/image" Target="../media/image550.png"/><Relationship Id="rId14" Type="http://schemas.openxmlformats.org/officeDocument/2006/relationships/image" Target="../media/image5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587.png"/><Relationship Id="rId18" Type="http://schemas.openxmlformats.org/officeDocument/2006/relationships/image" Target="../media/image592.png"/><Relationship Id="rId3" Type="http://schemas.openxmlformats.org/officeDocument/2006/relationships/image" Target="../media/image540.png"/><Relationship Id="rId21" Type="http://schemas.openxmlformats.org/officeDocument/2006/relationships/image" Target="../media/image595.png"/><Relationship Id="rId7" Type="http://schemas.openxmlformats.org/officeDocument/2006/relationships/image" Target="../media/image581.png"/><Relationship Id="rId12" Type="http://schemas.openxmlformats.org/officeDocument/2006/relationships/image" Target="../media/image586.png"/><Relationship Id="rId17" Type="http://schemas.openxmlformats.org/officeDocument/2006/relationships/image" Target="../media/image591.png"/><Relationship Id="rId2" Type="http://schemas.openxmlformats.org/officeDocument/2006/relationships/image" Target="../media/image2960.png"/><Relationship Id="rId16" Type="http://schemas.openxmlformats.org/officeDocument/2006/relationships/image" Target="../media/image590.png"/><Relationship Id="rId20" Type="http://schemas.openxmlformats.org/officeDocument/2006/relationships/image" Target="../media/image5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0.png"/><Relationship Id="rId11" Type="http://schemas.openxmlformats.org/officeDocument/2006/relationships/image" Target="../media/image585.png"/><Relationship Id="rId24" Type="http://schemas.openxmlformats.org/officeDocument/2006/relationships/image" Target="../media/image598.png"/><Relationship Id="rId5" Type="http://schemas.openxmlformats.org/officeDocument/2006/relationships/image" Target="../media/image541.png"/><Relationship Id="rId15" Type="http://schemas.openxmlformats.org/officeDocument/2006/relationships/image" Target="../media/image589.png"/><Relationship Id="rId23" Type="http://schemas.openxmlformats.org/officeDocument/2006/relationships/image" Target="../media/image597.png"/><Relationship Id="rId10" Type="http://schemas.openxmlformats.org/officeDocument/2006/relationships/image" Target="../media/image584.png"/><Relationship Id="rId19" Type="http://schemas.openxmlformats.org/officeDocument/2006/relationships/image" Target="../media/image593.png"/><Relationship Id="rId4" Type="http://schemas.openxmlformats.org/officeDocument/2006/relationships/image" Target="../media/image578.png"/><Relationship Id="rId9" Type="http://schemas.openxmlformats.org/officeDocument/2006/relationships/image" Target="../media/image545.png"/><Relationship Id="rId14" Type="http://schemas.openxmlformats.org/officeDocument/2006/relationships/image" Target="../media/image588.png"/><Relationship Id="rId22" Type="http://schemas.openxmlformats.org/officeDocument/2006/relationships/image" Target="../media/image5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9.png"/><Relationship Id="rId4" Type="http://schemas.openxmlformats.org/officeDocument/2006/relationships/image" Target="../media/image15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0.png"/><Relationship Id="rId4" Type="http://schemas.openxmlformats.org/officeDocument/2006/relationships/image" Target="../media/image15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1.png"/><Relationship Id="rId4" Type="http://schemas.openxmlformats.org/officeDocument/2006/relationships/image" Target="../media/image15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2.png"/><Relationship Id="rId4" Type="http://schemas.openxmlformats.org/officeDocument/2006/relationships/image" Target="../media/image15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3.png"/><Relationship Id="rId4" Type="http://schemas.openxmlformats.org/officeDocument/2006/relationships/image" Target="../media/image1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4.png"/><Relationship Id="rId4" Type="http://schemas.openxmlformats.org/officeDocument/2006/relationships/image" Target="../media/image15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161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00.png"/><Relationship Id="rId11" Type="http://schemas.openxmlformats.org/officeDocument/2006/relationships/image" Target="../media/image1650.png"/><Relationship Id="rId5" Type="http://schemas.openxmlformats.org/officeDocument/2006/relationships/image" Target="../media/image1590.png"/><Relationship Id="rId10" Type="http://schemas.openxmlformats.org/officeDocument/2006/relationships/image" Target="../media/image1640.png"/><Relationship Id="rId4" Type="http://schemas.openxmlformats.org/officeDocument/2006/relationships/image" Target="../media/image1580.png"/><Relationship Id="rId9" Type="http://schemas.openxmlformats.org/officeDocument/2006/relationships/image" Target="../media/image163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70.png"/><Relationship Id="rId18" Type="http://schemas.openxmlformats.org/officeDocument/2006/relationships/image" Target="../media/image1820.png"/><Relationship Id="rId3" Type="http://schemas.openxmlformats.org/officeDocument/2006/relationships/image" Target="../media/image1670.png"/><Relationship Id="rId7" Type="http://schemas.openxmlformats.org/officeDocument/2006/relationships/image" Target="../media/image1710.png"/><Relationship Id="rId12" Type="http://schemas.openxmlformats.org/officeDocument/2006/relationships/image" Target="../media/image1760.png"/><Relationship Id="rId17" Type="http://schemas.openxmlformats.org/officeDocument/2006/relationships/image" Target="../media/image1810.png"/><Relationship Id="rId2" Type="http://schemas.openxmlformats.org/officeDocument/2006/relationships/image" Target="../media/image1660.png"/><Relationship Id="rId16" Type="http://schemas.openxmlformats.org/officeDocument/2006/relationships/image" Target="../media/image18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00.png"/><Relationship Id="rId11" Type="http://schemas.openxmlformats.org/officeDocument/2006/relationships/image" Target="../media/image1750.png"/><Relationship Id="rId5" Type="http://schemas.openxmlformats.org/officeDocument/2006/relationships/image" Target="../media/image1690.png"/><Relationship Id="rId15" Type="http://schemas.openxmlformats.org/officeDocument/2006/relationships/image" Target="../media/image1790.png"/><Relationship Id="rId10" Type="http://schemas.openxmlformats.org/officeDocument/2006/relationships/image" Target="../media/image1740.png"/><Relationship Id="rId4" Type="http://schemas.openxmlformats.org/officeDocument/2006/relationships/image" Target="../media/image1680.png"/><Relationship Id="rId9" Type="http://schemas.openxmlformats.org/officeDocument/2006/relationships/image" Target="../media/image1730.png"/><Relationship Id="rId14" Type="http://schemas.openxmlformats.org/officeDocument/2006/relationships/image" Target="../media/image1780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0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2" Type="http://schemas.openxmlformats.org/officeDocument/2006/relationships/image" Target="../media/image1830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5" Type="http://schemas.openxmlformats.org/officeDocument/2006/relationships/image" Target="../media/image1860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1850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8" Type="http://schemas.openxmlformats.org/officeDocument/2006/relationships/image" Target="../media/image1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3</a:t>
            </a:r>
            <a:br>
              <a:rPr lang="en-US" dirty="0"/>
            </a:br>
            <a:r>
              <a:rPr lang="en-IN" dirty="0"/>
              <a:t>Relation 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vasudev.barjadiya@darshan.ac.in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901 64 27 400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Vasudev Barjadiya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2C6FA8-76F5-4F55-873C-76674E986E2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IN" dirty="0"/>
                  <a:t>BTech &amp; BSc (H)-CS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3</a:t>
                </a:r>
                <a:r>
                  <a:rPr lang="en-IN" baseline="30000" dirty="0"/>
                  <a:t>rd</a:t>
                </a:r>
                <a:r>
                  <a:rPr lang="en-IN" dirty="0"/>
                  <a:t> Semester </a:t>
                </a:r>
              </a:p>
              <a:p>
                <a:r>
                  <a:rPr lang="en-IN" dirty="0"/>
                  <a:t>Discrete Mathematics (</a:t>
                </a:r>
                <a:r>
                  <a:rPr lang="en-IN" sz="1800" b="0" kern="1200" dirty="0">
                    <a:solidFill>
                      <a:srgbClr val="FFFFFF"/>
                    </a:solidFill>
                    <a:effectLst/>
                    <a:latin typeface="Roboto Condensed" panose="02000000000000000000" pitchFamily="2" charset="0"/>
                    <a:ea typeface="+mn-ea"/>
                    <a:cs typeface="+mn-cs"/>
                  </a:rPr>
                  <a:t>2301HS301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2C6FA8-76F5-4F55-873C-76674E986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2E2A12-3616-430B-98B7-4DB2C6F17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64BE-1ABF-4F93-BE28-58A5DDD1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Binary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A and B be two non empty sets. </a:t>
                </a:r>
              </a:p>
              <a:p>
                <a:r>
                  <a:rPr lang="en-GB" dirty="0"/>
                  <a:t>Subset of Cartesian product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known as relation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It is denoted by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 and read as “relation R”.</a:t>
                </a:r>
              </a:p>
              <a:p>
                <a:pPr marL="266700" indent="0">
                  <a:buNone/>
                </a:pPr>
                <a:r>
                  <a:rPr lang="en-GB" dirty="0"/>
                  <a:t>i.e.</a:t>
                </a:r>
              </a:p>
              <a:p>
                <a:pPr marL="723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>
                    <a:solidFill>
                      <a:srgbClr val="002060"/>
                    </a:solidFill>
                  </a:rPr>
                  <a:t>Note that,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268288" indent="0"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then </a:t>
                </a:r>
                <a:r>
                  <a:rPr lang="en-GB" b="1" dirty="0">
                    <a:solidFill>
                      <a:srgbClr val="FF0000"/>
                    </a:solidFill>
                  </a:rPr>
                  <a:t>total number of relations </a:t>
                </a:r>
                <a:r>
                  <a:rPr lang="en-GB" dirty="0">
                    <a:solidFill>
                      <a:srgbClr val="002060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𝐩𝐪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IN" dirty="0">
                    <a:solidFill>
                      <a:srgbClr val="002060"/>
                    </a:solidFill>
                  </a:rPr>
                  <a:t>In any relation ordered pair of the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GB" b="1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>
                    <a:solidFill>
                      <a:srgbClr val="002060"/>
                    </a:solidFill>
                  </a:rPr>
                  <a:t>is known as </a:t>
                </a:r>
                <a:r>
                  <a:rPr lang="en-GB" b="1" dirty="0">
                    <a:solidFill>
                      <a:srgbClr val="FF0000"/>
                    </a:solidFill>
                  </a:rPr>
                  <a:t>diagonal pair</a:t>
                </a:r>
                <a:r>
                  <a:rPr lang="en-GB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46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Ordered Set - </a:t>
            </a:r>
            <a:r>
              <a:rPr lang="en-US" dirty="0" err="1"/>
              <a:t>Toset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812762"/>
                <a:ext cx="11929641" cy="5534849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b="1" dirty="0"/>
                  <a:t>Remark:</a:t>
                </a: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Totally ordered set is known as </a:t>
                </a:r>
                <a:r>
                  <a:rPr lang="en-US" b="1" dirty="0"/>
                  <a:t>Linearly Ordered Set (LOSET)</a:t>
                </a:r>
                <a:r>
                  <a:rPr lang="en-US" dirty="0"/>
                  <a:t> or </a:t>
                </a:r>
                <a:r>
                  <a:rPr lang="en-US" b="1" dirty="0"/>
                  <a:t>simply ordered set</a:t>
                </a:r>
                <a:r>
                  <a:rPr lang="en-US" dirty="0"/>
                  <a:t> or </a:t>
                </a:r>
                <a:r>
                  <a:rPr lang="en-US" b="1" dirty="0"/>
                  <a:t>chain</a:t>
                </a:r>
                <a:r>
                  <a:rPr lang="en-US" dirty="0"/>
                  <a:t> also.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Every </a:t>
                </a:r>
                <a:r>
                  <a:rPr lang="en-US" dirty="0" err="1"/>
                  <a:t>toset</a:t>
                </a:r>
                <a:r>
                  <a:rPr lang="en-US" dirty="0"/>
                  <a:t> is </a:t>
                </a:r>
                <a:r>
                  <a:rPr lang="en-US" dirty="0" err="1"/>
                  <a:t>poset</a:t>
                </a:r>
                <a:r>
                  <a:rPr lang="en-U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Every </a:t>
                </a:r>
                <a:r>
                  <a:rPr lang="en-US" dirty="0" err="1"/>
                  <a:t>poset</a:t>
                </a:r>
                <a:r>
                  <a:rPr lang="en-US" dirty="0"/>
                  <a:t> may not be </a:t>
                </a:r>
                <a:r>
                  <a:rPr lang="en-US" dirty="0" err="1"/>
                  <a:t>toset</a:t>
                </a:r>
                <a:r>
                  <a:rPr lang="en-U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For Example: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learly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 err="1">
                    <a:solidFill>
                      <a:srgbClr val="FF0000"/>
                    </a:solidFill>
                  </a:rPr>
                  <a:t>poset</a:t>
                </a:r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2, 3∈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dirty="0"/>
                  <a:t>But 2 and 3 are not comparable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∤3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:r>
                  <a:rPr lang="en-US" dirty="0" err="1">
                    <a:solidFill>
                      <a:srgbClr val="FF0000"/>
                    </a:solidFill>
                  </a:rPr>
                  <a:t>toset</a:t>
                </a:r>
                <a:r>
                  <a:rPr lang="en-US" dirty="0"/>
                  <a:t>.</a:t>
                </a:r>
              </a:p>
              <a:p>
                <a:pPr lvl="2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812762"/>
                <a:ext cx="11929641" cy="5534849"/>
              </a:xfrm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9498503" y="5123590"/>
            <a:ext cx="184731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1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: Check following are </a:t>
            </a:r>
            <a:r>
              <a:rPr lang="en-GB" dirty="0" err="1"/>
              <a:t>toset</a:t>
            </a:r>
            <a:r>
              <a:rPr lang="en-GB" dirty="0"/>
              <a:t> or not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4300" y="808539"/>
                <a:ext cx="11976100" cy="2236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lvl="0" indent="-5143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1,   2,   3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US" sz="28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1, 1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1, 2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1, 3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2, 2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2, 3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3, 3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  <a:effectLst/>
                  <a:latin typeface="+mj-lt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517525"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R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is totally ordered set, </a:t>
                </a:r>
                <a:endParaRPr lang="en-US" sz="2800" dirty="0">
                  <a:solidFill>
                    <a:srgbClr val="002060"/>
                  </a:solidFill>
                  <a:latin typeface="+mj-lt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517525"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Because, any two elements of A are comparable in relation R.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808539"/>
                <a:ext cx="11976100" cy="2236510"/>
              </a:xfrm>
              <a:prstGeom prst="rect">
                <a:avLst/>
              </a:prstGeom>
              <a:blipFill rotWithShape="0">
                <a:blip r:embed="rId2"/>
                <a:stretch>
                  <a:fillRect l="-1069" b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4300" y="3581216"/>
                <a:ext cx="11976100" cy="2236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spcAft>
                    <a:spcPts val="800"/>
                  </a:spcAft>
                  <a:buFont typeface="+mj-lt"/>
                  <a:buAutoNum type="arabicPeriod" startAt="2"/>
                </a:pP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1,   2,   3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1, 1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1, 3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2, 2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2, 3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  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3, 3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  <a:latin typeface="+mj-lt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51752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Then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R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is not totally ordered set, </a:t>
                </a:r>
              </a:p>
              <a:p>
                <a:pPr marL="51752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Because, elements 1 and 2 of A are not comparable in relation R.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581216"/>
                <a:ext cx="11976100" cy="2236510"/>
              </a:xfrm>
              <a:prstGeom prst="rect">
                <a:avLst/>
              </a:prstGeom>
              <a:blipFill rotWithShape="0">
                <a:blip r:embed="rId3"/>
                <a:stretch>
                  <a:fillRect l="-1069" b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55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7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1(a)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en-GB" dirty="0"/>
                  <a:t>Draw the Hasse diagram of the following sets under the partial order relation</a:t>
                </a:r>
                <a:r>
                  <a:rPr lang="en-GB" b="1" u="sng" dirty="0">
                    <a:solidFill>
                      <a:schemeClr val="bg2"/>
                    </a:solidFill>
                  </a:rPr>
                  <a:t> </a:t>
                </a:r>
                <a:r>
                  <a:rPr lang="en-GB" dirty="0"/>
                  <a:t>“divides” and indicate those which are totally ordered sets.</a:t>
                </a: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2,6,24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3,5,15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1,2,3,6,12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and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3,9,27,54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  <a:blipFill rotWithShape="0">
                <a:blip r:embed="rId3"/>
                <a:stretch>
                  <a:fillRect l="-1217" b="-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265897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8" y="2613256"/>
                <a:ext cx="2377440" cy="58605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𝟐𝟒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2613256"/>
                <a:ext cx="2377440" cy="5860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886015"/>
              </p:ext>
            </p:extLst>
          </p:nvPr>
        </p:nvGraphicFramePr>
        <p:xfrm>
          <a:off x="83178" y="3367937"/>
          <a:ext cx="6400800" cy="2267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814698" y="3987464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698" y="455061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4929" y="513125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78779" y="398637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2, 6, 24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43887" y="455061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6, 24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08194" y="513125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05098" y="455061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4867" y="3986376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38146" y="5114848"/>
            <a:ext cx="27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57" name="Oval 56"/>
          <p:cNvSpPr/>
          <p:nvPr/>
        </p:nvSpPr>
        <p:spPr>
          <a:xfrm>
            <a:off x="7418598" y="537230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7670598" y="5239801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59" name="Straight Connector 58"/>
          <p:cNvCxnSpPr>
            <a:stCxn id="60" idx="4"/>
            <a:endCxn id="57" idx="0"/>
          </p:cNvCxnSpPr>
          <p:nvPr/>
        </p:nvCxnSpPr>
        <p:spPr>
          <a:xfrm flipH="1">
            <a:off x="7544598" y="4610447"/>
            <a:ext cx="2971" cy="76186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421569" y="435844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7670598" y="4222837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6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62" name="Straight Connector 61"/>
          <p:cNvCxnSpPr>
            <a:stCxn id="63" idx="4"/>
            <a:endCxn id="60" idx="0"/>
          </p:cNvCxnSpPr>
          <p:nvPr/>
        </p:nvCxnSpPr>
        <p:spPr>
          <a:xfrm>
            <a:off x="7547569" y="3595226"/>
            <a:ext cx="0" cy="76322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421569" y="3343226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7670598" y="3207616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24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/>
              <p:cNvSpPr txBox="1">
                <a:spLocks/>
              </p:cNvSpPr>
              <p:nvPr/>
            </p:nvSpPr>
            <p:spPr>
              <a:xfrm>
                <a:off x="83178" y="5763021"/>
                <a:ext cx="5120640" cy="6400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2,6,24</m:t>
                        </m:r>
                        <m:r>
                          <a:rPr lang="en-US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</a:t>
                </a:r>
                <a:r>
                  <a:rPr lang="en-GB" dirty="0">
                    <a:solidFill>
                      <a:srgbClr val="002060"/>
                    </a:solidFill>
                  </a:rPr>
                  <a:t>totally ordered set.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5763021"/>
                <a:ext cx="5120640" cy="640080"/>
              </a:xfrm>
              <a:prstGeom prst="rect">
                <a:avLst/>
              </a:prstGeom>
              <a:blipFill rotWithShape="0">
                <a:blip r:embed="rId5"/>
                <a:stretch>
                  <a:fillRect b="-1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5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52" grpId="0"/>
      <p:bldP spid="46" grpId="0"/>
      <p:bldP spid="47" grpId="0"/>
      <p:bldP spid="48" grpId="0"/>
      <p:bldP spid="49" grpId="0"/>
      <p:bldP spid="50" grpId="0"/>
      <p:bldP spid="51" grpId="0"/>
      <p:bldP spid="54" grpId="0"/>
      <p:bldP spid="55" grpId="0"/>
      <p:bldP spid="56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7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1(b)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en-GB" dirty="0"/>
                  <a:t>Draw the Hasse diagram of the following sets under the partial order relation</a:t>
                </a:r>
                <a:r>
                  <a:rPr lang="en-GB" b="1" u="sng" dirty="0">
                    <a:solidFill>
                      <a:schemeClr val="bg2"/>
                    </a:solidFill>
                  </a:rPr>
                  <a:t> </a:t>
                </a:r>
                <a:r>
                  <a:rPr lang="en-GB" dirty="0"/>
                  <a:t>“divides” and indicate those which are totally ordered sets.</a:t>
                </a: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2,6,24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3,5,15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1,2,3,6,12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and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3,9,27,54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  <a:blipFill rotWithShape="0">
                <a:blip r:embed="rId3"/>
                <a:stretch>
                  <a:fillRect l="-1217" b="-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265897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8" y="2613256"/>
                <a:ext cx="2377440" cy="58605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2613256"/>
                <a:ext cx="2377440" cy="5860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72185"/>
              </p:ext>
            </p:extLst>
          </p:nvPr>
        </p:nvGraphicFramePr>
        <p:xfrm>
          <a:off x="83178" y="3367937"/>
          <a:ext cx="6400800" cy="2267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814698" y="3987464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3896" y="4550612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4929" y="513125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43087" y="3986376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3, 15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43086" y="4550612"/>
            <a:ext cx="870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5, 15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008195" y="513125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05099" y="455061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05099" y="3986376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38146" y="5114848"/>
            <a:ext cx="27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7145654" y="485020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081538" y="5128318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 flipH="1" flipV="1">
            <a:off x="9030047" y="485277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8965931" y="5127192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5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29" name="Straight Connector 28"/>
          <p:cNvCxnSpPr>
            <a:stCxn id="31" idx="1"/>
            <a:endCxn id="27" idx="5"/>
          </p:cNvCxnSpPr>
          <p:nvPr/>
        </p:nvCxnSpPr>
        <p:spPr>
          <a:xfrm>
            <a:off x="8302945" y="4125548"/>
            <a:ext cx="764007" cy="7641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1" idx="7"/>
            <a:endCxn id="25" idx="3"/>
          </p:cNvCxnSpPr>
          <p:nvPr/>
        </p:nvCxnSpPr>
        <p:spPr>
          <a:xfrm flipH="1">
            <a:off x="7360749" y="4125548"/>
            <a:ext cx="764006" cy="76809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8087850" y="3910453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7925951" y="3387233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15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83175" y="5763021"/>
                <a:ext cx="10125349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3, 5, 15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</a:t>
                </a:r>
                <a:r>
                  <a:rPr lang="en-US" b="1" dirty="0">
                    <a:solidFill>
                      <a:srgbClr val="002060"/>
                    </a:solidFill>
                  </a:rPr>
                  <a:t>not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>
                    <a:solidFill>
                      <a:srgbClr val="002060"/>
                    </a:solidFill>
                  </a:rPr>
                  <a:t>totally ordered set. [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3 and 5 are not related ]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5" y="5763021"/>
                <a:ext cx="10125349" cy="630942"/>
              </a:xfrm>
              <a:prstGeom prst="rect">
                <a:avLst/>
              </a:prstGeom>
              <a:blipFill rotWithShape="0">
                <a:blip r:embed="rId5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864824" y="4779830"/>
            <a:ext cx="2634017" cy="384048"/>
          </a:xfrm>
          <a:prstGeom prst="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6" grpId="0"/>
      <p:bldP spid="47" grpId="0"/>
      <p:bldP spid="48" grpId="0"/>
      <p:bldP spid="49" grpId="0"/>
      <p:bldP spid="50" grpId="0"/>
      <p:bldP spid="51" grpId="0"/>
      <p:bldP spid="54" grpId="0"/>
      <p:bldP spid="55" grpId="0"/>
      <p:bldP spid="56" grpId="0"/>
      <p:bldP spid="25" grpId="0" animBg="1"/>
      <p:bldP spid="26" grpId="0"/>
      <p:bldP spid="27" grpId="0" animBg="1"/>
      <p:bldP spid="28" grpId="0"/>
      <p:bldP spid="31" grpId="0" animBg="1"/>
      <p:bldP spid="32" grpId="0"/>
      <p:bldP spid="33" grpId="0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7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1(c)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en-GB" dirty="0"/>
                  <a:t>Draw the Hasse diagram of the following sets under the partial order relation</a:t>
                </a:r>
                <a:r>
                  <a:rPr lang="en-GB" b="1" u="sng" dirty="0">
                    <a:solidFill>
                      <a:schemeClr val="bg2"/>
                    </a:solidFill>
                  </a:rPr>
                  <a:t> </a:t>
                </a:r>
                <a:r>
                  <a:rPr lang="en-GB" dirty="0"/>
                  <a:t>“divides” and indicate those which are totally ordered sets.</a:t>
                </a: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2,6,24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3,5,15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1,2,3,6,12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and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3,9,27,54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  <a:blipFill rotWithShape="0">
                <a:blip r:embed="rId3"/>
                <a:stretch>
                  <a:fillRect l="-1217" b="-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265897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7" y="2613256"/>
                <a:ext cx="301752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GB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7" y="2613256"/>
                <a:ext cx="3017520" cy="6309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2232"/>
              </p:ext>
            </p:extLst>
          </p:nvPr>
        </p:nvGraphicFramePr>
        <p:xfrm>
          <a:off x="83178" y="3367937"/>
          <a:ext cx="6400800" cy="31577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18903" y="3939214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2922" y="4450657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8902" y="4962677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3510" y="547816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3413" y="3925579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1, 2, 3, 6, 12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83631" y="445330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2, 6, 12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9611" y="4958234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3, 6, 12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44719" y="548671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6, 12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9934" y="5994696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09026" y="6001380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29119" y="3925579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0890" y="4450254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03894" y="4958234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05261" y="548145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38310" y="6001696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60" name="Text Box 2"/>
          <p:cNvSpPr txBox="1">
            <a:spLocks noChangeArrowheads="1"/>
          </p:cNvSpPr>
          <p:nvPr/>
        </p:nvSpPr>
        <p:spPr bwMode="auto">
          <a:xfrm>
            <a:off x="7446667" y="6002593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61" name="Straight Connector 60"/>
          <p:cNvCxnSpPr>
            <a:stCxn id="76" idx="0"/>
            <a:endCxn id="69" idx="4"/>
          </p:cNvCxnSpPr>
          <p:nvPr/>
        </p:nvCxnSpPr>
        <p:spPr>
          <a:xfrm>
            <a:off x="7967379" y="3445577"/>
            <a:ext cx="0" cy="861927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9" idx="7"/>
            <a:endCxn id="70" idx="3"/>
          </p:cNvCxnSpPr>
          <p:nvPr/>
        </p:nvCxnSpPr>
        <p:spPr>
          <a:xfrm flipH="1">
            <a:off x="7151204" y="4522599"/>
            <a:ext cx="727080" cy="7328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9" idx="1"/>
            <a:endCxn id="68" idx="5"/>
          </p:cNvCxnSpPr>
          <p:nvPr/>
        </p:nvCxnSpPr>
        <p:spPr>
          <a:xfrm>
            <a:off x="8056474" y="4522599"/>
            <a:ext cx="725654" cy="7328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73" idx="5"/>
            <a:endCxn id="70" idx="1"/>
          </p:cNvCxnSpPr>
          <p:nvPr/>
        </p:nvCxnSpPr>
        <p:spPr>
          <a:xfrm flipH="1" flipV="1">
            <a:off x="7151203" y="5433623"/>
            <a:ext cx="731520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73" idx="3"/>
            <a:endCxn id="68" idx="7"/>
          </p:cNvCxnSpPr>
          <p:nvPr/>
        </p:nvCxnSpPr>
        <p:spPr>
          <a:xfrm flipV="1">
            <a:off x="8046301" y="5433623"/>
            <a:ext cx="731520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8934021" y="5061620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 flipH="1" flipV="1">
            <a:off x="8745223" y="521852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 flipH="1" flipV="1">
            <a:off x="7841379" y="4307504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 flipH="1" flipV="1">
            <a:off x="6936109" y="521852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1" name="Text Box 2"/>
          <p:cNvSpPr txBox="1">
            <a:spLocks noChangeArrowheads="1"/>
          </p:cNvSpPr>
          <p:nvPr/>
        </p:nvSpPr>
        <p:spPr bwMode="auto">
          <a:xfrm>
            <a:off x="8093379" y="4171894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6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72" name="Text Box 2"/>
          <p:cNvSpPr txBox="1">
            <a:spLocks noChangeArrowheads="1"/>
          </p:cNvSpPr>
          <p:nvPr/>
        </p:nvSpPr>
        <p:spPr bwMode="auto">
          <a:xfrm>
            <a:off x="6545786" y="5082918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 flipH="1" flipV="1">
            <a:off x="7831206" y="6138203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5" name="Text Box 2"/>
          <p:cNvSpPr txBox="1">
            <a:spLocks noChangeArrowheads="1"/>
          </p:cNvSpPr>
          <p:nvPr/>
        </p:nvSpPr>
        <p:spPr bwMode="auto">
          <a:xfrm>
            <a:off x="7326952" y="3055129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12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 flipH="1" flipV="1">
            <a:off x="7841379" y="319357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 txBox="1">
                <a:spLocks/>
              </p:cNvSpPr>
              <p:nvPr/>
            </p:nvSpPr>
            <p:spPr>
              <a:xfrm>
                <a:off x="9392753" y="3253336"/>
                <a:ext cx="2798873" cy="291361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1,2,3,6,12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</a:t>
                </a:r>
                <a:r>
                  <a:rPr lang="en-US" b="1" dirty="0">
                    <a:solidFill>
                      <a:srgbClr val="002060"/>
                    </a:solidFill>
                  </a:rPr>
                  <a:t>not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GB" dirty="0">
                    <a:solidFill>
                      <a:srgbClr val="002060"/>
                    </a:solidFill>
                  </a:rPr>
                  <a:t>totally ordered sets. </a:t>
                </a:r>
                <a:r>
                  <a:rPr lang="en-GB" dirty="0"/>
                  <a:t>[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GB" dirty="0"/>
                  <a:t> 2 and 3 are not related ]</a:t>
                </a:r>
                <a:endParaRPr lang="en-US" dirty="0"/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753" y="3253336"/>
                <a:ext cx="2798873" cy="2913618"/>
              </a:xfrm>
              <a:prstGeom prst="rect">
                <a:avLst/>
              </a:prstGeom>
              <a:blipFill rotWithShape="0">
                <a:blip r:embed="rId5"/>
                <a:stretch>
                  <a:fillRect l="-4575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604565" y="5061620"/>
            <a:ext cx="2684578" cy="544518"/>
          </a:xfrm>
          <a:prstGeom prst="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0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7" grpId="0"/>
      <p:bldP spid="58" grpId="0"/>
      <p:bldP spid="59" grpId="0"/>
      <p:bldP spid="60" grpId="0"/>
      <p:bldP spid="67" grpId="0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5" grpId="0"/>
      <p:bldP spid="76" grpId="0" animBg="1"/>
      <p:bldP spid="79" grpId="0"/>
      <p:bldP spid="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7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1(d)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en-GB" dirty="0"/>
                  <a:t>Draw the Hasse diagram of the following sets under the partial order relation</a:t>
                </a:r>
                <a:r>
                  <a:rPr lang="en-GB" b="1" u="sng" dirty="0">
                    <a:solidFill>
                      <a:schemeClr val="bg2"/>
                    </a:solidFill>
                  </a:rPr>
                  <a:t> </a:t>
                </a:r>
                <a:r>
                  <a:rPr lang="en-GB" dirty="0"/>
                  <a:t>“divides” and indicate those which are totally ordered sets.</a:t>
                </a: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2,6,24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3,5,15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1,2,3,6,12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  and  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3,9,27,54</m:t>
                        </m:r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515600" cy="1828800"/>
              </a:xfrm>
              <a:prstGeom prst="rect">
                <a:avLst/>
              </a:prstGeom>
              <a:blipFill rotWithShape="0">
                <a:blip r:embed="rId3"/>
                <a:stretch>
                  <a:fillRect l="-1217" b="-6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265897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8" y="2613256"/>
                <a:ext cx="292608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GB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𝟐𝟕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𝟓𝟒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2613256"/>
                <a:ext cx="2926080" cy="6309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15672"/>
              </p:ext>
            </p:extLst>
          </p:nvPr>
        </p:nvGraphicFramePr>
        <p:xfrm>
          <a:off x="83178" y="3367937"/>
          <a:ext cx="64008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18903" y="3939214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2922" y="4481137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9936" y="5023637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3742" y="5584840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21396" y="3939214"/>
            <a:ext cx="1709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3, 9, 27, 54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93863" y="4483787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9, 27, 54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4952" y="5019194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27, 54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9027" y="5578156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94228" y="3940819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11122" y="448073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11122" y="5019194"/>
            <a:ext cx="553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38310" y="5577840"/>
            <a:ext cx="29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46" name="Oval 45"/>
          <p:cNvSpPr/>
          <p:nvPr/>
        </p:nvSpPr>
        <p:spPr>
          <a:xfrm>
            <a:off x="7466387" y="6038302"/>
            <a:ext cx="244526" cy="234429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7718135" y="5893906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48" name="Straight Connector 47"/>
          <p:cNvCxnSpPr>
            <a:stCxn id="49" idx="4"/>
            <a:endCxn id="46" idx="0"/>
          </p:cNvCxnSpPr>
          <p:nvPr/>
        </p:nvCxnSpPr>
        <p:spPr>
          <a:xfrm flipH="1">
            <a:off x="7588650" y="5282418"/>
            <a:ext cx="3485" cy="75588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466135" y="503041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7718135" y="4897911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9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51" name="Straight Connector 50"/>
          <p:cNvCxnSpPr>
            <a:stCxn id="54" idx="4"/>
            <a:endCxn id="49" idx="0"/>
          </p:cNvCxnSpPr>
          <p:nvPr/>
        </p:nvCxnSpPr>
        <p:spPr>
          <a:xfrm flipH="1">
            <a:off x="7592135" y="4268557"/>
            <a:ext cx="2971" cy="76186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469106" y="401655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7718135" y="3880947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27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56" name="Straight Connector 55"/>
          <p:cNvCxnSpPr>
            <a:stCxn id="62" idx="4"/>
            <a:endCxn id="54" idx="0"/>
          </p:cNvCxnSpPr>
          <p:nvPr/>
        </p:nvCxnSpPr>
        <p:spPr>
          <a:xfrm>
            <a:off x="7595106" y="3253336"/>
            <a:ext cx="0" cy="76322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469106" y="3001336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7710913" y="2865726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54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/>
              <p:cNvSpPr txBox="1">
                <a:spLocks/>
              </p:cNvSpPr>
              <p:nvPr/>
            </p:nvSpPr>
            <p:spPr>
              <a:xfrm>
                <a:off x="9178322" y="3253336"/>
                <a:ext cx="3013305" cy="11695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3,9,27,54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</a:t>
                </a:r>
                <a:r>
                  <a:rPr lang="en-GB" dirty="0">
                    <a:solidFill>
                      <a:srgbClr val="002060"/>
                    </a:solidFill>
                  </a:rPr>
                  <a:t>totally ordered sets.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322" y="3253336"/>
                <a:ext cx="3013305" cy="1169551"/>
              </a:xfrm>
              <a:prstGeom prst="rect">
                <a:avLst/>
              </a:prstGeom>
              <a:blipFill rotWithShape="0">
                <a:blip r:embed="rId5"/>
                <a:stretch>
                  <a:fillRect l="-4251" r="-263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8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5" grpId="0"/>
      <p:bldP spid="57" grpId="0"/>
      <p:bldP spid="58" grpId="0"/>
      <p:bldP spid="46" grpId="0" animBg="1"/>
      <p:bldP spid="47" grpId="0"/>
      <p:bldP spid="49" grpId="0" animBg="1"/>
      <p:bldP spid="50" grpId="0"/>
      <p:bldP spid="54" grpId="0" animBg="1"/>
      <p:bldP spid="55" grpId="0"/>
      <p:bldP spid="62" grpId="0" animBg="1"/>
      <p:bldP spid="74" grpId="0"/>
      <p:bldP spid="7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</p:spPr>
            <p:txBody>
              <a:bodyPr/>
              <a:lstStyle/>
              <a:p>
                <a:r>
                  <a:rPr lang="en-GB" dirty="0"/>
                  <a:t>Method 7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2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1200"/>
              </a:xfrm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7658" y="822507"/>
            <a:ext cx="9560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n-lt"/>
              </a:rPr>
              <a:t>From following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hasse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diagram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find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any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two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Chains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and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+mn-lt"/>
              </a:rPr>
              <a:t>AntiChains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25" name="Picture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0" y="2071443"/>
            <a:ext cx="5339527" cy="417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7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Oval 4"/>
          <p:cNvSpPr/>
          <p:nvPr/>
        </p:nvSpPr>
        <p:spPr>
          <a:xfrm>
            <a:off x="2315827" y="5533101"/>
            <a:ext cx="1198435" cy="1030514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178" y="3055587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922" y="4430014"/>
            <a:ext cx="1553169" cy="97245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90465" y="3299377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/>
              <p:cNvSpPr>
                <a:spLocks noChangeArrowheads="1"/>
              </p:cNvSpPr>
              <p:nvPr/>
            </p:nvSpPr>
            <p:spPr bwMode="auto">
              <a:xfrm>
                <a:off x="5538817" y="1971344"/>
                <a:ext cx="7235560" cy="40770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>
                    <a:tab pos="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We have to find any two Chains and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</a:tabLst>
                </a:pPr>
                <a:r>
                  <a:rPr lang="en-US" sz="2800" dirty="0" err="1">
                    <a:solidFill>
                      <a:srgbClr val="002060"/>
                    </a:solidFill>
                    <a:latin typeface="+mn-lt"/>
                  </a:rPr>
                  <a:t>Antichains</a:t>
                </a:r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 for any elements,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So,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, we can take any element which is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related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.</a:t>
                </a:r>
              </a:p>
              <a:p>
                <a:pPr lvl="0"/>
                <a:r>
                  <a:rPr lang="en-US" sz="2800" dirty="0">
                    <a:solidFill>
                      <a:srgbClr val="002060"/>
                    </a:solidFill>
                    <a:latin typeface="+mn-lt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hains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  <a:latin typeface="+mn-lt"/>
                </a:endParaRPr>
              </a:p>
              <a:p>
                <a:pPr lvl="0"/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, we can take any element which is </a:t>
                </a:r>
              </a:p>
              <a:p>
                <a:pPr lvl="0"/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related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.</a:t>
                </a: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tabLst/>
                </a:pPr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hains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sz="28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8817" y="1971344"/>
                <a:ext cx="7235560" cy="4077014"/>
              </a:xfrm>
              <a:prstGeom prst="rect">
                <a:avLst/>
              </a:prstGeom>
              <a:blipFill rotWithShape="0">
                <a:blip r:embed="rId4"/>
                <a:stretch>
                  <a:fillRect l="-1769" t="-1046" b="-32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1666469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Solution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654032" y="2978711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90530" y="2092726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80160" y="4271834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49797" y="4257035"/>
            <a:ext cx="1849027" cy="1130637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744" y="4347416"/>
            <a:ext cx="10515600" cy="1500187"/>
          </a:xfrm>
        </p:spPr>
        <p:txBody>
          <a:bodyPr>
            <a:normAutofit lnSpcReduction="10000"/>
          </a:bodyPr>
          <a:lstStyle/>
          <a:p>
            <a:pPr marL="0" lvl="1">
              <a:spcBef>
                <a:spcPts val="1000"/>
              </a:spcBef>
            </a:pPr>
            <a:endParaRPr lang="en-IN" dirty="0">
              <a:solidFill>
                <a:schemeClr val="tx1"/>
              </a:solidFill>
            </a:endParaRPr>
          </a:p>
          <a:p>
            <a:pPr marL="0" lvl="1">
              <a:spcBef>
                <a:spcPts val="1000"/>
              </a:spcBef>
            </a:pPr>
            <a:r>
              <a:rPr lang="en-IN" sz="2400" dirty="0">
                <a:solidFill>
                  <a:schemeClr val="tx1"/>
                </a:solidFill>
              </a:rPr>
              <a:t>Examples Based on Least and Greatest Members, Minimal and Maximal Elements, &amp; Least Upper Bound and Greatest Lower Bound</a:t>
            </a:r>
            <a:endParaRPr lang="en-US" sz="2400" dirty="0">
              <a:solidFill>
                <a:schemeClr val="tx1"/>
              </a:solidFill>
            </a:endParaRPr>
          </a:p>
          <a:p>
            <a:pPr marL="0" lvl="1">
              <a:spcBef>
                <a:spcPts val="1000"/>
              </a:spcBef>
            </a:pPr>
            <a:endParaRPr lang="en-IN" sz="2800" dirty="0">
              <a:solidFill>
                <a:schemeClr val="tx1"/>
              </a:solidFill>
            </a:endParaRPr>
          </a:p>
          <a:p>
            <a:pPr marL="0" lvl="1">
              <a:spcBef>
                <a:spcPts val="1000"/>
              </a:spcBef>
            </a:pPr>
            <a:endParaRPr lang="en-IN" sz="2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11189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Least and Greatest member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603242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 In a poset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an element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known as the least member,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	if 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GB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In a poset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an element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known as the greatest member,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	if 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Note: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Least Member and Greatest Member exist, then they are </a:t>
                </a:r>
                <a:r>
                  <a:rPr lang="en-US" dirty="0">
                    <a:solidFill>
                      <a:srgbClr val="C00000"/>
                    </a:solidFill>
                  </a:rPr>
                  <a:t>unique.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It is possible that either Least Member or Greatest Member or both does not exist. (</a:t>
                </a:r>
                <a:r>
                  <a:rPr lang="en-US" dirty="0">
                    <a:solidFill>
                      <a:srgbClr val="C00000"/>
                    </a:solidFill>
                  </a:rPr>
                  <a:t>In chain</a:t>
                </a:r>
                <a:r>
                  <a:rPr lang="en-US" dirty="0"/>
                  <a:t>, Least Member and Greatest Member always exist.)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6032421"/>
              </a:xfrm>
              <a:blipFill rotWithShape="0">
                <a:blip r:embed="rId2"/>
                <a:stretch>
                  <a:fillRect l="-920" r="-102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3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Least and Greatest member</a:t>
            </a:r>
            <a:endParaRPr lang="en-IN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1828799" y="805375"/>
                <a:ext cx="10112991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Greatest member and Least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9" y="805375"/>
                <a:ext cx="1011299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06" t="-6369" r="-120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132285" y="2358428"/>
                <a:ext cx="6808702" cy="151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b="0" i="0" dirty="0"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xRy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 is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Greatest member of P.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Here for all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R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.</a:t>
                </a:r>
                <a:endParaRPr lang="en-US" b="0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5" y="2358428"/>
                <a:ext cx="6808702" cy="1513235"/>
              </a:xfrm>
              <a:prstGeom prst="rect">
                <a:avLst/>
              </a:prstGeom>
              <a:blipFill rotWithShape="0">
                <a:blip r:embed="rId3"/>
                <a:stretch>
                  <a:fillRect l="-1880" t="-4435" r="-1791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170360" y="4302550"/>
                <a:ext cx="6808702" cy="151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b="0" i="0" dirty="0"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 is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Least member of P.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Here for all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Rx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0" y="4302550"/>
                <a:ext cx="6808702" cy="1513235"/>
              </a:xfrm>
              <a:prstGeom prst="rect">
                <a:avLst/>
              </a:prstGeom>
              <a:blipFill rotWithShape="0">
                <a:blip r:embed="rId4"/>
                <a:stretch>
                  <a:fillRect l="-1880" t="-4435" r="-1791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351512" y="2576854"/>
            <a:ext cx="2878602" cy="2915450"/>
            <a:chOff x="7126428" y="208023"/>
            <a:chExt cx="4164955" cy="2785455"/>
          </a:xfrm>
        </p:grpSpPr>
        <p:cxnSp>
          <p:nvCxnSpPr>
            <p:cNvPr id="53" name="Straight Connector 52"/>
            <p:cNvCxnSpPr/>
            <p:nvPr/>
          </p:nvCxnSpPr>
          <p:spPr>
            <a:xfrm flipH="1">
              <a:off x="7822268" y="2186377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 Box 2"/>
            <p:cNvSpPr txBox="1">
              <a:spLocks noChangeArrowheads="1"/>
            </p:cNvSpPr>
            <p:nvPr/>
          </p:nvSpPr>
          <p:spPr bwMode="auto">
            <a:xfrm>
              <a:off x="8189927" y="16156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55" name="Text Box 2"/>
            <p:cNvSpPr txBox="1">
              <a:spLocks noChangeArrowheads="1"/>
            </p:cNvSpPr>
            <p:nvPr/>
          </p:nvSpPr>
          <p:spPr bwMode="auto">
            <a:xfrm>
              <a:off x="7126428" y="220784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645440" y="2752714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8902624" y="1482576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"/>
            <p:cNvSpPr txBox="1">
              <a:spLocks noChangeArrowheads="1"/>
            </p:cNvSpPr>
            <p:nvPr/>
          </p:nvSpPr>
          <p:spPr bwMode="auto">
            <a:xfrm>
              <a:off x="9289739" y="91182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10021892" y="778775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Text Box 2"/>
            <p:cNvSpPr txBox="1">
              <a:spLocks noChangeArrowheads="1"/>
            </p:cNvSpPr>
            <p:nvPr/>
          </p:nvSpPr>
          <p:spPr bwMode="auto">
            <a:xfrm>
              <a:off x="10389551" y="20802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0926772" y="652775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727148" y="2060377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826959" y="1356576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 txBox="1">
                <a:spLocks/>
              </p:cNvSpPr>
              <p:nvPr/>
            </p:nvSpPr>
            <p:spPr>
              <a:xfrm>
                <a:off x="8127642" y="2216164"/>
                <a:ext cx="3309779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Greatest member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4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42" y="2216164"/>
                <a:ext cx="33097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1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ontent Placeholder 2"/>
          <p:cNvSpPr txBox="1">
            <a:spLocks/>
          </p:cNvSpPr>
          <p:nvPr/>
        </p:nvSpPr>
        <p:spPr>
          <a:xfrm>
            <a:off x="7941461" y="5692348"/>
            <a:ext cx="2890535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Least member is </a:t>
            </a:r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1</a:t>
            </a:r>
          </a:p>
        </p:txBody>
      </p:sp>
      <p:sp>
        <p:nvSpPr>
          <p:cNvPr id="66" name="Oval 65"/>
          <p:cNvSpPr/>
          <p:nvPr/>
        </p:nvSpPr>
        <p:spPr>
          <a:xfrm>
            <a:off x="10469980" y="2737156"/>
            <a:ext cx="1224469" cy="797488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162260" y="4897148"/>
            <a:ext cx="1224469" cy="797488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9" grpId="0"/>
      <p:bldP spid="51" grpId="0"/>
      <p:bldP spid="64" grpId="0"/>
      <p:bldP spid="65" grpId="0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64BE-1ABF-4F93-BE28-58A5DDD1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Binary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/>
                      <m:t>For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smtClean="0"/>
                      <m:t>example</m:t>
                    </m:r>
                    <m:r>
                      <m:rPr>
                        <m:nor/>
                      </m:rPr>
                      <a:rPr lang="en-US" smtClean="0"/>
                      <m:t>: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620713" lvl="1"/>
                <a:r>
                  <a:rPr lang="en-GB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e>
                    </m:d>
                    <m: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620713" lvl="1" indent="0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s-E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s-E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s-E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620713" lvl="1" indent="0">
                  <a:buNone/>
                </a:pPr>
                <a:r>
                  <a:rPr lang="en-US" dirty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s-E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s-E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620713" lvl="1" indent="0"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This diagram is known as </a:t>
                </a:r>
                <a:r>
                  <a:rPr lang="en-US" b="1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Arrow Diagram</a:t>
                </a:r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of relation R.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D4576664-AF87-44D0-9E1D-C193D7CDA0B4}"/>
              </a:ext>
            </a:extLst>
          </p:cNvPr>
          <p:cNvSpPr/>
          <p:nvPr/>
        </p:nvSpPr>
        <p:spPr>
          <a:xfrm>
            <a:off x="11125444" y="1218666"/>
            <a:ext cx="800139" cy="25447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  <a:p>
            <a:pPr algn="r">
              <a:spcAft>
                <a:spcPts val="600"/>
              </a:spcAft>
            </a:pPr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672699-1A81-4EDB-B2C4-F49CA8BD53C0}"/>
                  </a:ext>
                </a:extLst>
              </p:cNvPr>
              <p:cNvSpPr/>
              <p:nvPr/>
            </p:nvSpPr>
            <p:spPr>
              <a:xfrm>
                <a:off x="10460095" y="3972330"/>
                <a:ext cx="776777" cy="8544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IN" sz="2800" b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9672699-1A81-4EDB-B2C4-F49CA8BD5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095" y="3972330"/>
                <a:ext cx="776777" cy="8544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4E86A51-1071-4C19-A418-C89767A70B5C}"/>
              </a:ext>
            </a:extLst>
          </p:cNvPr>
          <p:cNvSpPr/>
          <p:nvPr/>
        </p:nvSpPr>
        <p:spPr>
          <a:xfrm>
            <a:off x="9623871" y="1231640"/>
            <a:ext cx="800139" cy="25447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pPr>
              <a:spcAft>
                <a:spcPts val="600"/>
              </a:spcAft>
            </a:pPr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4FFD2D0-DD21-4708-B4CA-B070EDDBE6ED}"/>
              </a:ext>
            </a:extLst>
          </p:cNvPr>
          <p:cNvCxnSpPr>
            <a:stCxn id="6" idx="4"/>
            <a:endCxn id="4" idx="4"/>
          </p:cNvCxnSpPr>
          <p:nvPr/>
        </p:nvCxnSpPr>
        <p:spPr>
          <a:xfrm rot="5400000" flipH="1" flipV="1">
            <a:off x="10768241" y="3019064"/>
            <a:ext cx="12974" cy="1501573"/>
          </a:xfrm>
          <a:prstGeom prst="curvedConnector3">
            <a:avLst>
              <a:gd name="adj1" fmla="val -3100922"/>
            </a:avLst>
          </a:prstGeom>
          <a:ln w="38100" cap="rnd">
            <a:solidFill>
              <a:srgbClr val="00B050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2B67C6-AAED-4609-92F8-0205B8B1E244}"/>
              </a:ext>
            </a:extLst>
          </p:cNvPr>
          <p:cNvCxnSpPr>
            <a:cxnSpLocks/>
            <a:stCxn id="15" idx="2"/>
            <a:endCxn id="23" idx="7"/>
          </p:cNvCxnSpPr>
          <p:nvPr/>
        </p:nvCxnSpPr>
        <p:spPr>
          <a:xfrm>
            <a:off x="10255917" y="2035891"/>
            <a:ext cx="1104655" cy="212257"/>
          </a:xfrm>
          <a:prstGeom prst="straightConnector1">
            <a:avLst/>
          </a:prstGeom>
          <a:ln w="38100" cap="rnd">
            <a:solidFill>
              <a:schemeClr val="tx2"/>
            </a:solidFill>
            <a:round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5B242D-C9AB-4546-A939-802D20BCDC56}"/>
              </a:ext>
            </a:extLst>
          </p:cNvPr>
          <p:cNvCxnSpPr>
            <a:cxnSpLocks/>
            <a:stCxn id="20" idx="2"/>
            <a:endCxn id="22" idx="7"/>
          </p:cNvCxnSpPr>
          <p:nvPr/>
        </p:nvCxnSpPr>
        <p:spPr>
          <a:xfrm>
            <a:off x="10255917" y="2525025"/>
            <a:ext cx="1104655" cy="241141"/>
          </a:xfrm>
          <a:prstGeom prst="straightConnector1">
            <a:avLst/>
          </a:prstGeom>
          <a:ln w="38100" cap="rnd">
            <a:solidFill>
              <a:schemeClr val="tx2"/>
            </a:solidFill>
            <a:round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FB872E-5F7D-4F0E-AE4B-3DA631ED3976}"/>
              </a:ext>
            </a:extLst>
          </p:cNvPr>
          <p:cNvCxnSpPr>
            <a:cxnSpLocks/>
            <a:stCxn id="21" idx="2"/>
            <a:endCxn id="23" idx="5"/>
          </p:cNvCxnSpPr>
          <p:nvPr/>
        </p:nvCxnSpPr>
        <p:spPr>
          <a:xfrm flipV="1">
            <a:off x="10255917" y="2333664"/>
            <a:ext cx="1104655" cy="681551"/>
          </a:xfrm>
          <a:prstGeom prst="straightConnector1">
            <a:avLst/>
          </a:prstGeom>
          <a:ln w="38100" cap="rnd">
            <a:solidFill>
              <a:schemeClr val="tx2"/>
            </a:solidFill>
            <a:round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D5976-BD4B-4DE8-B55F-DFDC185008DE}"/>
              </a:ext>
            </a:extLst>
          </p:cNvPr>
          <p:cNvCxnSpPr>
            <a:cxnSpLocks/>
            <a:stCxn id="21" idx="2"/>
            <a:endCxn id="22" idx="5"/>
          </p:cNvCxnSpPr>
          <p:nvPr/>
        </p:nvCxnSpPr>
        <p:spPr>
          <a:xfrm flipV="1">
            <a:off x="10255917" y="2851682"/>
            <a:ext cx="1104655" cy="163533"/>
          </a:xfrm>
          <a:prstGeom prst="straightConnector1">
            <a:avLst/>
          </a:prstGeom>
          <a:ln w="38100" cap="rnd">
            <a:solidFill>
              <a:schemeClr val="tx2"/>
            </a:solidFill>
            <a:round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381C6A-EB38-4FCC-9BB5-6773E40B419C}"/>
              </a:ext>
            </a:extLst>
          </p:cNvPr>
          <p:cNvSpPr txBox="1"/>
          <p:nvPr/>
        </p:nvSpPr>
        <p:spPr>
          <a:xfrm>
            <a:off x="9800842" y="711201"/>
            <a:ext cx="446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EAFEB-DBBD-4B0D-A528-DF28C3D29786}"/>
              </a:ext>
            </a:extLst>
          </p:cNvPr>
          <p:cNvSpPr txBox="1"/>
          <p:nvPr/>
        </p:nvSpPr>
        <p:spPr>
          <a:xfrm>
            <a:off x="11328622" y="711201"/>
            <a:ext cx="42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178F0B-9D49-4EE4-8E16-F06D02F858BD}"/>
              </a:ext>
            </a:extLst>
          </p:cNvPr>
          <p:cNvCxnSpPr/>
          <p:nvPr/>
        </p:nvCxnSpPr>
        <p:spPr>
          <a:xfrm>
            <a:off x="2436101" y="3429000"/>
            <a:ext cx="709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3F6BF2-A869-4C2C-9972-18EDAFBE0A7E}"/>
              </a:ext>
            </a:extLst>
          </p:cNvPr>
          <p:cNvCxnSpPr/>
          <p:nvPr/>
        </p:nvCxnSpPr>
        <p:spPr>
          <a:xfrm>
            <a:off x="3502901" y="3429000"/>
            <a:ext cx="709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0054E2-4048-49AC-BA41-767954F5AA9C}"/>
              </a:ext>
            </a:extLst>
          </p:cNvPr>
          <p:cNvCxnSpPr/>
          <p:nvPr/>
        </p:nvCxnSpPr>
        <p:spPr>
          <a:xfrm>
            <a:off x="4569701" y="3429000"/>
            <a:ext cx="709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92EE19-58F6-43F0-BB92-4ACE40C39527}"/>
              </a:ext>
            </a:extLst>
          </p:cNvPr>
          <p:cNvCxnSpPr/>
          <p:nvPr/>
        </p:nvCxnSpPr>
        <p:spPr>
          <a:xfrm>
            <a:off x="5661901" y="3429000"/>
            <a:ext cx="709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52A7407-754E-422E-8910-DDCA7817D206}"/>
              </a:ext>
            </a:extLst>
          </p:cNvPr>
          <p:cNvSpPr/>
          <p:nvPr/>
        </p:nvSpPr>
        <p:spPr>
          <a:xfrm flipH="1">
            <a:off x="10134979" y="1975422"/>
            <a:ext cx="120938" cy="1209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80E9C-318C-4347-B697-895E7870A2EC}"/>
              </a:ext>
            </a:extLst>
          </p:cNvPr>
          <p:cNvSpPr/>
          <p:nvPr/>
        </p:nvSpPr>
        <p:spPr>
          <a:xfrm flipH="1">
            <a:off x="10134979" y="2464556"/>
            <a:ext cx="120938" cy="1209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D5843D-2B42-49CB-A4BC-8A26EA5991E3}"/>
              </a:ext>
            </a:extLst>
          </p:cNvPr>
          <p:cNvSpPr/>
          <p:nvPr/>
        </p:nvSpPr>
        <p:spPr>
          <a:xfrm flipH="1">
            <a:off x="10134979" y="2954746"/>
            <a:ext cx="120938" cy="1209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16F3B3-1F4E-44B1-9256-864F43D4A551}"/>
              </a:ext>
            </a:extLst>
          </p:cNvPr>
          <p:cNvSpPr/>
          <p:nvPr/>
        </p:nvSpPr>
        <p:spPr>
          <a:xfrm flipH="1">
            <a:off x="11342861" y="2748455"/>
            <a:ext cx="120938" cy="1209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584C7E-F804-496C-9D68-1ABBC86F6C74}"/>
              </a:ext>
            </a:extLst>
          </p:cNvPr>
          <p:cNvSpPr/>
          <p:nvPr/>
        </p:nvSpPr>
        <p:spPr>
          <a:xfrm flipH="1">
            <a:off x="11342861" y="2230437"/>
            <a:ext cx="120938" cy="1209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1FB2-FAE6-4583-A13A-BE2732903105}"/>
              </a:ext>
            </a:extLst>
          </p:cNvPr>
          <p:cNvGrpSpPr/>
          <p:nvPr/>
        </p:nvGrpSpPr>
        <p:grpSpPr>
          <a:xfrm>
            <a:off x="13159738" y="1637546"/>
            <a:ext cx="1270629" cy="2131232"/>
            <a:chOff x="12788578" y="1098938"/>
            <a:chExt cx="1875494" cy="314577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314A9F-727C-4963-AF3A-AC500D15FEA7}"/>
                </a:ext>
              </a:extLst>
            </p:cNvPr>
            <p:cNvSpPr/>
            <p:nvPr/>
          </p:nvSpPr>
          <p:spPr>
            <a:xfrm>
              <a:off x="13863932" y="1486289"/>
              <a:ext cx="800140" cy="200945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spcAft>
                  <a:spcPts val="600"/>
                </a:spcAft>
              </a:pPr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  <a:p>
              <a:pPr algn="r">
                <a:spcAft>
                  <a:spcPts val="600"/>
                </a:spcAft>
              </a:pPr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C6793C-1212-4A6E-8065-35748A4C5F64}"/>
                    </a:ext>
                  </a:extLst>
                </p:cNvPr>
                <p:cNvSpPr/>
                <p:nvPr/>
              </p:nvSpPr>
              <p:spPr>
                <a:xfrm>
                  <a:off x="13805166" y="3787056"/>
                  <a:ext cx="416050" cy="45765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IN" sz="1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oMath>
                    </m:oMathPara>
                  </a14:m>
                  <a:endParaRPr lang="en-IN" sz="12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C6793C-1212-4A6E-8065-35748A4C5F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5166" y="3787056"/>
                  <a:ext cx="416050" cy="4576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13CE33-2E0D-4FB6-8408-DD2BE62AE344}"/>
                </a:ext>
              </a:extLst>
            </p:cNvPr>
            <p:cNvSpPr/>
            <p:nvPr/>
          </p:nvSpPr>
          <p:spPr>
            <a:xfrm>
              <a:off x="12788578" y="1512238"/>
              <a:ext cx="800140" cy="198350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  <a:p>
              <a:pPr>
                <a:spcAft>
                  <a:spcPts val="600"/>
                </a:spcAft>
              </a:pPr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pPr>
                <a:spcAft>
                  <a:spcPts val="600"/>
                </a:spcAft>
              </a:pPr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610997B2-416F-45B0-908E-3DC3C970D3C0}"/>
                </a:ext>
              </a:extLst>
            </p:cNvPr>
            <p:cNvCxnSpPr>
              <a:cxnSpLocks/>
              <a:stCxn id="26" idx="4"/>
              <a:endCxn id="24" idx="4"/>
            </p:cNvCxnSpPr>
            <p:nvPr/>
          </p:nvCxnSpPr>
          <p:spPr>
            <a:xfrm rot="16200000" flipH="1">
              <a:off x="13726326" y="2958067"/>
              <a:ext cx="1" cy="1075354"/>
            </a:xfrm>
            <a:prstGeom prst="curvedConnector3">
              <a:avLst>
                <a:gd name="adj1" fmla="val 22860100000"/>
              </a:avLst>
            </a:prstGeom>
            <a:ln w="12700" cap="rnd">
              <a:solidFill>
                <a:srgbClr val="00B050"/>
              </a:solidFill>
              <a:round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EDB19C-9F5C-4EF7-B5DC-4DCCA498399E}"/>
                </a:ext>
              </a:extLst>
            </p:cNvPr>
            <p:cNvCxnSpPr>
              <a:cxnSpLocks/>
              <a:stCxn id="34" idx="2"/>
              <a:endCxn id="42" idx="7"/>
            </p:cNvCxnSpPr>
            <p:nvPr/>
          </p:nvCxnSpPr>
          <p:spPr>
            <a:xfrm>
              <a:off x="13352824" y="2132639"/>
              <a:ext cx="736310" cy="193188"/>
            </a:xfrm>
            <a:prstGeom prst="straightConnector1">
              <a:avLst/>
            </a:prstGeom>
            <a:ln w="12700" cap="rnd">
              <a:solidFill>
                <a:schemeClr val="tx2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D50C0A-BFD7-4984-85BE-FCECD727C07C}"/>
                </a:ext>
              </a:extLst>
            </p:cNvPr>
            <p:cNvCxnSpPr>
              <a:cxnSpLocks/>
              <a:stCxn id="39" idx="2"/>
              <a:endCxn id="41" idx="7"/>
            </p:cNvCxnSpPr>
            <p:nvPr/>
          </p:nvCxnSpPr>
          <p:spPr>
            <a:xfrm>
              <a:off x="13352824" y="2503991"/>
              <a:ext cx="736310" cy="206891"/>
            </a:xfrm>
            <a:prstGeom prst="straightConnector1">
              <a:avLst/>
            </a:prstGeom>
            <a:ln w="12700" cap="rnd">
              <a:solidFill>
                <a:schemeClr val="tx2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F8C509D-7CAD-481A-93DF-01F06E8BB7E2}"/>
                </a:ext>
              </a:extLst>
            </p:cNvPr>
            <p:cNvCxnSpPr>
              <a:cxnSpLocks/>
              <a:stCxn id="40" idx="2"/>
              <a:endCxn id="42" idx="5"/>
            </p:cNvCxnSpPr>
            <p:nvPr/>
          </p:nvCxnSpPr>
          <p:spPr>
            <a:xfrm flipV="1">
              <a:off x="13352824" y="2363400"/>
              <a:ext cx="736310" cy="525902"/>
            </a:xfrm>
            <a:prstGeom prst="straightConnector1">
              <a:avLst/>
            </a:prstGeom>
            <a:ln w="12700" cap="rnd">
              <a:solidFill>
                <a:schemeClr val="tx2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2309C38-A488-4385-AF03-2B75071A2B28}"/>
                </a:ext>
              </a:extLst>
            </p:cNvPr>
            <p:cNvCxnSpPr>
              <a:cxnSpLocks/>
              <a:stCxn id="40" idx="2"/>
              <a:endCxn id="41" idx="5"/>
            </p:cNvCxnSpPr>
            <p:nvPr/>
          </p:nvCxnSpPr>
          <p:spPr>
            <a:xfrm flipV="1">
              <a:off x="13352824" y="2748456"/>
              <a:ext cx="736310" cy="140846"/>
            </a:xfrm>
            <a:prstGeom prst="straightConnector1">
              <a:avLst/>
            </a:prstGeom>
            <a:ln w="12700" cap="rnd">
              <a:solidFill>
                <a:schemeClr val="tx2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6FBA54-0F7A-45D2-B27A-E8976761031A}"/>
                </a:ext>
              </a:extLst>
            </p:cNvPr>
            <p:cNvSpPr txBox="1"/>
            <p:nvPr/>
          </p:nvSpPr>
          <p:spPr>
            <a:xfrm>
              <a:off x="12965549" y="1098938"/>
              <a:ext cx="446195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FACA0F-CD93-4F59-8B81-BE38D14DF3E7}"/>
                </a:ext>
              </a:extLst>
            </p:cNvPr>
            <p:cNvSpPr txBox="1"/>
            <p:nvPr/>
          </p:nvSpPr>
          <p:spPr>
            <a:xfrm>
              <a:off x="14067111" y="1098938"/>
              <a:ext cx="426469" cy="27699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626DCBC-112D-465F-B55A-23AFAF61206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299686" y="2106070"/>
              <a:ext cx="53137" cy="531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F8B83D-1A36-4412-BC8E-372E39315F9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299686" y="2477423"/>
              <a:ext cx="53137" cy="531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16CB123-5C39-4D77-A78D-7655A0A94B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299686" y="2862734"/>
              <a:ext cx="53137" cy="531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0C50AF-8F9B-4B2E-8520-E4A25120881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4081352" y="2703101"/>
              <a:ext cx="53137" cy="531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2D812F-98A2-4EAB-BBA6-8F90DEE94D8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4081352" y="2318045"/>
              <a:ext cx="53137" cy="531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552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12" grpId="0"/>
      <p:bldP spid="13" grpId="0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Least and Greatest member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7676388" y="2161404"/>
            <a:ext cx="3657925" cy="3170457"/>
            <a:chOff x="7027436" y="74050"/>
            <a:chExt cx="3657925" cy="31704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4"/>
              <a:endCxn id="21" idx="0"/>
            </p:cNvCxnSpPr>
            <p:nvPr/>
          </p:nvCxnSpPr>
          <p:spPr>
            <a:xfrm flipH="1">
              <a:off x="8853149" y="1281963"/>
              <a:ext cx="5581" cy="77841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8189927" y="16156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117748" y="92494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10073361" y="7750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7027436" y="74050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9980272" y="251871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7028676" y="252450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651022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645441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21979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16398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32730" y="102996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27149" y="206037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7229047" y="1611597"/>
            <a:ext cx="4798108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Greatest member does </a:t>
            </a:r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not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 exist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676388" y="2161404"/>
            <a:ext cx="3657925" cy="719640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1637658" y="805375"/>
                <a:ext cx="10056791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Greatest member and Least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2, 3, 6, 12, 24, 36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805375"/>
                <a:ext cx="1005679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73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132285" y="2358428"/>
                <a:ext cx="6808702" cy="207236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b="0" i="0" dirty="0"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xRy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 is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Greatest member of P.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As </a:t>
                </a:r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24 is not related with 36.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So, Greatest member does </a:t>
                </a:r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not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exist.</a:t>
                </a: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5" y="2358428"/>
                <a:ext cx="6808702" cy="2072362"/>
              </a:xfrm>
              <a:prstGeom prst="rect">
                <a:avLst/>
              </a:prstGeom>
              <a:blipFill rotWithShape="0">
                <a:blip r:embed="rId3"/>
                <a:stretch>
                  <a:fillRect l="-1880" t="-3235" r="-1791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 animBg="1"/>
      <p:bldP spid="46" grpId="0" animBg="1"/>
      <p:bldP spid="47" grpId="0"/>
      <p:bldP spid="49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Least and Greatest member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7676388" y="2161404"/>
            <a:ext cx="3657925" cy="3170457"/>
            <a:chOff x="7027436" y="74050"/>
            <a:chExt cx="3657925" cy="31704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4"/>
              <a:endCxn id="21" idx="0"/>
            </p:cNvCxnSpPr>
            <p:nvPr/>
          </p:nvCxnSpPr>
          <p:spPr>
            <a:xfrm flipH="1">
              <a:off x="8853149" y="1281963"/>
              <a:ext cx="5581" cy="77841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8189927" y="16156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117748" y="92494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10073361" y="7750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7027436" y="74050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9980272" y="251871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7028676" y="252450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651022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645441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21979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16398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32730" y="102996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27149" y="206037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7229047" y="1611597"/>
            <a:ext cx="4798108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Greatest member does </a:t>
            </a:r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not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 exist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7257200" y="5401045"/>
            <a:ext cx="4373313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Least member does </a:t>
            </a:r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not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 exist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673138" y="4636004"/>
            <a:ext cx="3657925" cy="719640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1637658" y="805375"/>
                <a:ext cx="10056791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Greatest member and Least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2, 3, 6, 12, 24, 36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805375"/>
                <a:ext cx="1005679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73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79384" y="2533295"/>
                <a:ext cx="6808702" cy="207236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b="0" i="0" dirty="0"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 is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Least member of P.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As </a:t>
                </a:r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2 is not related with 3.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So, Least member does </a:t>
                </a:r>
                <a:r>
                  <a:rPr lang="en-US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not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exist.</a:t>
                </a:r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" y="2533295"/>
                <a:ext cx="6808702" cy="2072362"/>
              </a:xfrm>
              <a:prstGeom prst="rect">
                <a:avLst/>
              </a:prstGeom>
              <a:blipFill rotWithShape="0">
                <a:blip r:embed="rId3"/>
                <a:stretch>
                  <a:fillRect l="-1791" t="-3235" r="-1880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97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8" grpId="0" animBg="1"/>
      <p:bldP spid="38" grpId="1" animBg="1"/>
      <p:bldP spid="51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Minimal and Maximal 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38609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In a poset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,≤ 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called the maximal member, if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An </a:t>
                </a:r>
                <a:r>
                  <a:rPr lang="en-GB" dirty="0"/>
                  <a:t>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called the minimal member, </a:t>
                </a:r>
                <a:r>
                  <a:rPr lang="en-GB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such that </a:t>
                </a:r>
                <a14:m>
                  <m:oMath xmlns:m="http://schemas.openxmlformats.org/officeDocument/2006/math">
                    <m:r>
                      <a:rPr lang="en-GB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Note: </a:t>
                </a:r>
                <a:r>
                  <a:rPr lang="en-GB" dirty="0"/>
                  <a:t>Minimal and Maximal </a:t>
                </a:r>
                <a:r>
                  <a:rPr lang="en-IN" dirty="0"/>
                  <a:t>member are </a:t>
                </a:r>
                <a:r>
                  <a:rPr lang="en-IN" dirty="0">
                    <a:solidFill>
                      <a:srgbClr val="FF0000"/>
                    </a:solidFill>
                  </a:rPr>
                  <a:t>may or may not be unique.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FF0000"/>
                    </a:solidFill>
                  </a:rPr>
                  <a:t>Keep in mind: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dirty="0"/>
                  <a:t>You are </a:t>
                </a:r>
                <a:r>
                  <a:rPr lang="en-US" b="1" dirty="0"/>
                  <a:t>maximal/minimal</a:t>
                </a:r>
                <a:r>
                  <a:rPr lang="en-US" dirty="0"/>
                  <a:t> when there is nobody </a:t>
                </a:r>
                <a:r>
                  <a:rPr lang="en-US" b="1" dirty="0"/>
                  <a:t>above/below</a:t>
                </a:r>
                <a:r>
                  <a:rPr lang="en-US" dirty="0"/>
                  <a:t> you.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dirty="0"/>
                  <a:t>You are</a:t>
                </a:r>
                <a:r>
                  <a:rPr lang="en-US" b="1" dirty="0"/>
                  <a:t> greatest/least</a:t>
                </a:r>
                <a:r>
                  <a:rPr lang="en-US" dirty="0"/>
                  <a:t> when you are </a:t>
                </a:r>
                <a:r>
                  <a:rPr lang="en-US" b="1" dirty="0"/>
                  <a:t>above/below</a:t>
                </a:r>
                <a:r>
                  <a:rPr lang="en-US" dirty="0"/>
                  <a:t> everyone else.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386090"/>
              </a:xfrm>
              <a:blipFill rotWithShape="0">
                <a:blip r:embed="rId2"/>
                <a:stretch>
                  <a:fillRect l="-920" b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8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Minimal and Maximal member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7676388" y="2161404"/>
            <a:ext cx="3657925" cy="3170457"/>
            <a:chOff x="7027436" y="74050"/>
            <a:chExt cx="3657925" cy="31704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4"/>
              <a:endCxn id="21" idx="0"/>
            </p:cNvCxnSpPr>
            <p:nvPr/>
          </p:nvCxnSpPr>
          <p:spPr>
            <a:xfrm flipH="1">
              <a:off x="8853149" y="1281963"/>
              <a:ext cx="5581" cy="77841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8189927" y="16156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117748" y="92494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10073361" y="7750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7027436" y="74050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9980272" y="251871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7028676" y="252450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651022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645441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21979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16398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32730" y="102996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27149" y="206037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7305994" y="1611597"/>
            <a:ext cx="4644221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GB" dirty="0">
                <a:ea typeface="Calibri" panose="020F0502020204030204" pitchFamily="34" charset="0"/>
                <a:cs typeface="Shruti" panose="020B0502040204020203" pitchFamily="34" charset="0"/>
              </a:rPr>
              <a:t>Maximal 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member are 24 and 36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7519994" y="5379787"/>
            <a:ext cx="4216219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GB" dirty="0">
                <a:ea typeface="Calibri" panose="020F0502020204030204" pitchFamily="34" charset="0"/>
                <a:cs typeface="Shruti" panose="020B0502040204020203" pitchFamily="34" charset="0"/>
              </a:rPr>
              <a:t>Minimal 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member are 2 and 3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676388" y="2161404"/>
            <a:ext cx="3657925" cy="719640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73138" y="4636004"/>
            <a:ext cx="3657925" cy="719640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1801504" y="805375"/>
                <a:ext cx="10225651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</a:t>
                </a:r>
                <a:r>
                  <a:rPr lang="en-GB" dirty="0">
                    <a:ea typeface="Calibri" panose="020F0502020204030204" pitchFamily="34" charset="0"/>
                    <a:cs typeface="Shruti" panose="020B0502040204020203" pitchFamily="34" charset="0"/>
                  </a:rPr>
                  <a:t>Maximal and Minimal member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2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3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6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12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24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36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4" y="805375"/>
                <a:ext cx="1022565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52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83178" y="2699721"/>
                <a:ext cx="6949440" cy="151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Clr>
                    <a:srgbClr val="FFFF00"/>
                  </a:buClr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r>
                      <a:rPr lang="en-GB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i="0" dirty="0">
                    <a:latin typeface="+mj-lt"/>
                  </a:rPr>
                  <a:t>  </a:t>
                </a:r>
                <a:r>
                  <a:rPr lang="en-US" i="0" dirty="0">
                    <a:latin typeface="+mj-lt"/>
                  </a:rPr>
                  <a:t>then  y is        maximal element. </a:t>
                </a:r>
              </a:p>
              <a:p>
                <a:pPr marL="0" indent="0" algn="l">
                  <a:lnSpc>
                    <a:spcPct val="100000"/>
                  </a:lnSpc>
                  <a:buClr>
                    <a:srgbClr val="FFFF00"/>
                  </a:buClr>
                  <a:buNone/>
                </a:pPr>
                <a:r>
                  <a:rPr lang="en-US" dirty="0">
                    <a:latin typeface="+mj-lt"/>
                  </a:rPr>
                  <a:t>As there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>
                    <a:latin typeface="+mj-lt"/>
                  </a:rPr>
                  <a:t>, for which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24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Rx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36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Rx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699721"/>
                <a:ext cx="6949440" cy="1513235"/>
              </a:xfrm>
              <a:prstGeom prst="rect">
                <a:avLst/>
              </a:prstGeom>
              <a:blipFill rotWithShape="0">
                <a:blip r:embed="rId3"/>
                <a:stretch>
                  <a:fillRect l="-1842" t="-4435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83178" y="4547915"/>
                <a:ext cx="6210774" cy="164147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∄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err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, such that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𝐑𝐲</m:t>
                    </m:r>
                  </m:oMath>
                </a14:m>
                <a:r>
                  <a:rPr lang="en-US" dirty="0"/>
                  <a:t>,  then  y is 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minimal element.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As there </a:t>
                </a:r>
                <a:r>
                  <a:rPr lang="en-US" dirty="0">
                    <a:solidFill>
                      <a:srgbClr val="FF0000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, for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.</a:t>
                </a:r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4547915"/>
                <a:ext cx="6210774" cy="1641475"/>
              </a:xfrm>
              <a:prstGeom prst="rect">
                <a:avLst/>
              </a:prstGeom>
              <a:blipFill rotWithShape="0">
                <a:blip r:embed="rId4"/>
                <a:stretch>
                  <a:fillRect l="-2063" t="-3717" r="-688" b="-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5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" grpId="0" animBg="1"/>
      <p:bldP spid="38" grpId="0" animBg="1"/>
      <p:bldP spid="46" grpId="0" animBg="1"/>
      <p:bldP spid="47" grpId="0"/>
      <p:bldP spid="49" grpId="0" build="p"/>
      <p:bldP spid="51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Minimal and Maximal member</a:t>
            </a:r>
            <a:endParaRPr lang="en-IN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1828799" y="805375"/>
                <a:ext cx="10112991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</a:t>
                </a:r>
                <a:r>
                  <a:rPr lang="en-GB">
                    <a:ea typeface="Calibri" panose="020F0502020204030204" pitchFamily="34" charset="0"/>
                    <a:cs typeface="Shruti" panose="020B0502040204020203" pitchFamily="34" charset="0"/>
                  </a:rPr>
                  <a:t>Maximal and Minimal  </a:t>
                </a:r>
                <a:r>
                  <a:rPr lang="en-GB" dirty="0">
                    <a:ea typeface="Calibri" panose="020F0502020204030204" pitchFamily="34" charset="0"/>
                    <a:cs typeface="Shruti" panose="020B0502040204020203" pitchFamily="34" charset="0"/>
                  </a:rPr>
                  <a:t>member 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1, 2, 3, 4 </m:t>
                        </m:r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9" y="805375"/>
                <a:ext cx="1011299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206" t="-6369" r="-1206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351512" y="2576854"/>
            <a:ext cx="2878602" cy="2915450"/>
            <a:chOff x="7126428" y="208023"/>
            <a:chExt cx="4164955" cy="2785455"/>
          </a:xfrm>
        </p:grpSpPr>
        <p:cxnSp>
          <p:nvCxnSpPr>
            <p:cNvPr id="53" name="Straight Connector 52"/>
            <p:cNvCxnSpPr/>
            <p:nvPr/>
          </p:nvCxnSpPr>
          <p:spPr>
            <a:xfrm flipH="1">
              <a:off x="7822268" y="2186377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 Box 2"/>
            <p:cNvSpPr txBox="1">
              <a:spLocks noChangeArrowheads="1"/>
            </p:cNvSpPr>
            <p:nvPr/>
          </p:nvSpPr>
          <p:spPr bwMode="auto">
            <a:xfrm>
              <a:off x="8189927" y="16156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55" name="Text Box 2"/>
            <p:cNvSpPr txBox="1">
              <a:spLocks noChangeArrowheads="1"/>
            </p:cNvSpPr>
            <p:nvPr/>
          </p:nvSpPr>
          <p:spPr bwMode="auto">
            <a:xfrm>
              <a:off x="7126428" y="220784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645440" y="2752714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8902624" y="1482576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 Box 2"/>
            <p:cNvSpPr txBox="1">
              <a:spLocks noChangeArrowheads="1"/>
            </p:cNvSpPr>
            <p:nvPr/>
          </p:nvSpPr>
          <p:spPr bwMode="auto">
            <a:xfrm>
              <a:off x="9289739" y="91182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10021892" y="778775"/>
              <a:ext cx="1089249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Text Box 2"/>
            <p:cNvSpPr txBox="1">
              <a:spLocks noChangeArrowheads="1"/>
            </p:cNvSpPr>
            <p:nvPr/>
          </p:nvSpPr>
          <p:spPr bwMode="auto">
            <a:xfrm>
              <a:off x="10389551" y="20802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0926772" y="652775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727148" y="2060377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826959" y="1356576"/>
              <a:ext cx="364611" cy="240764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 txBox="1">
                <a:spLocks/>
              </p:cNvSpPr>
              <p:nvPr/>
            </p:nvSpPr>
            <p:spPr>
              <a:xfrm>
                <a:off x="8836874" y="2073372"/>
                <a:ext cx="3309779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GB" dirty="0">
                    <a:ea typeface="Calibri" panose="020F0502020204030204" pitchFamily="34" charset="0"/>
                    <a:cs typeface="Shruti" panose="020B0502040204020203" pitchFamily="34" charset="0"/>
                  </a:rPr>
                  <a:t>Maximal </a:t>
                </a:r>
                <a:r>
                  <a:rPr lang="en-US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member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4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874" y="2073372"/>
                <a:ext cx="330977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394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ontent Placeholder 2"/>
          <p:cNvSpPr txBox="1">
            <a:spLocks/>
          </p:cNvSpPr>
          <p:nvPr/>
        </p:nvSpPr>
        <p:spPr>
          <a:xfrm>
            <a:off x="7341543" y="5978385"/>
            <a:ext cx="3150221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GB" dirty="0">
                <a:ea typeface="Calibri" panose="020F0502020204030204" pitchFamily="34" charset="0"/>
                <a:cs typeface="Shruti" panose="020B0502040204020203" pitchFamily="34" charset="0"/>
              </a:rPr>
              <a:t>Minimal </a:t>
            </a:r>
            <a:r>
              <a:rPr lang="en-US" dirty="0">
                <a:ea typeface="Calibri" panose="020F0502020204030204" pitchFamily="34" charset="0"/>
                <a:cs typeface="Shruti" panose="020B0502040204020203" pitchFamily="34" charset="0"/>
              </a:rPr>
              <a:t>member is </a:t>
            </a:r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1</a:t>
            </a:r>
          </a:p>
        </p:txBody>
      </p:sp>
      <p:sp>
        <p:nvSpPr>
          <p:cNvPr id="66" name="Oval 65"/>
          <p:cNvSpPr/>
          <p:nvPr/>
        </p:nvSpPr>
        <p:spPr>
          <a:xfrm>
            <a:off x="10469980" y="2737156"/>
            <a:ext cx="1224469" cy="797488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162260" y="4897148"/>
            <a:ext cx="1224469" cy="797488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179887" y="2735899"/>
                <a:ext cx="6808702" cy="151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3538" indent="0" algn="l">
                  <a:lnSpc>
                    <a:spcPct val="100000"/>
                  </a:lnSpc>
                  <a:buClr>
                    <a:srgbClr val="FFFF00"/>
                  </a:buClr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r>
                      <a:rPr lang="en-GB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i="0" dirty="0">
                    <a:latin typeface="+mj-lt"/>
                  </a:rPr>
                  <a:t>  </a:t>
                </a:r>
                <a:r>
                  <a:rPr lang="en-US" i="0" dirty="0">
                    <a:latin typeface="+mj-lt"/>
                  </a:rPr>
                  <a:t>then  y is maximal element. </a:t>
                </a:r>
              </a:p>
              <a:p>
                <a:pPr marL="363538" indent="0" algn="l">
                  <a:lnSpc>
                    <a:spcPct val="100000"/>
                  </a:lnSpc>
                  <a:buClr>
                    <a:srgbClr val="FFFF00"/>
                  </a:buClr>
                  <a:buNone/>
                </a:pPr>
                <a:r>
                  <a:rPr lang="en-US" dirty="0">
                    <a:latin typeface="+mj-lt"/>
                  </a:rPr>
                  <a:t>As there </a:t>
                </a:r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no x in P</a:t>
                </a:r>
                <a:r>
                  <a:rPr lang="en-US" dirty="0">
                    <a:latin typeface="+mj-lt"/>
                  </a:rPr>
                  <a:t>, for which 4Rx.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7" y="2735899"/>
                <a:ext cx="6808702" cy="1513235"/>
              </a:xfrm>
              <a:prstGeom prst="rect">
                <a:avLst/>
              </a:prstGeom>
              <a:blipFill rotWithShape="0">
                <a:blip r:embed="rId4"/>
                <a:stretch>
                  <a:fillRect t="-4435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562735" y="4672307"/>
                <a:ext cx="6808702" cy="164147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If ∄ </a:t>
                </a:r>
                <a:r>
                  <a:rPr lang="en-US" dirty="0" err="1"/>
                  <a:t>x∈P</a:t>
                </a:r>
                <a:r>
                  <a:rPr lang="en-US" dirty="0"/>
                  <a:t>, such that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𝐑𝐲</m:t>
                    </m:r>
                  </m:oMath>
                </a14:m>
                <a:r>
                  <a:rPr lang="en-US" dirty="0"/>
                  <a:t>,  then  y is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minimal element.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As there </a:t>
                </a:r>
                <a:r>
                  <a:rPr lang="en-US" dirty="0">
                    <a:solidFill>
                      <a:srgbClr val="FF0000"/>
                    </a:solidFill>
                  </a:rPr>
                  <a:t>no x in P</a:t>
                </a:r>
                <a:r>
                  <a:rPr lang="en-US" dirty="0"/>
                  <a:t>, for which xR1.</a:t>
                </a:r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5" y="4672307"/>
                <a:ext cx="6808702" cy="1641475"/>
              </a:xfrm>
              <a:prstGeom prst="rect">
                <a:avLst/>
              </a:prstGeom>
              <a:blipFill rotWithShape="0">
                <a:blip r:embed="rId5"/>
                <a:stretch>
                  <a:fillRect l="-1791" t="-407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2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64" grpId="0"/>
      <p:bldP spid="65" grpId="0"/>
      <p:bldP spid="66" grpId="0" animBg="1"/>
      <p:bldP spid="67" grpId="0" animBg="1"/>
      <p:bldP spid="27" grpId="0" build="p"/>
      <p:bldP spid="28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Upper bound and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1929641" cy="512960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>
                    <a:solidFill>
                      <a:srgbClr val="002060"/>
                    </a:solidFill>
                  </a:rPr>
                  <a:t> In a poset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GB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,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is </a:t>
                </a:r>
                <a:r>
                  <a:rPr lang="en-IN" dirty="0">
                    <a:solidFill>
                      <a:srgbClr val="002060"/>
                    </a:solidFill>
                  </a:rPr>
                  <a:t>an upper bound for A, </a:t>
                </a:r>
              </a:p>
              <a:p>
                <a:pPr marL="363538" indent="0">
                  <a:lnSpc>
                    <a:spcPct val="150000"/>
                  </a:lnSpc>
                  <a:buNone/>
                </a:pPr>
                <a:r>
                  <a:rPr lang="en-IN" dirty="0">
                    <a:solidFill>
                      <a:srgbClr val="002060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(i.e</a:t>
                </a:r>
                <a:r>
                  <a:rPr lang="en-IN" dirty="0"/>
                  <a:t>. if </a:t>
                </a:r>
                <a:r>
                  <a:rPr lang="en-IN" dirty="0">
                    <a:solidFill>
                      <a:srgbClr val="002060"/>
                    </a:solidFill>
                  </a:rPr>
                  <a:t>every elements of</a:t>
                </a:r>
                <a14:m>
                  <m:oMath xmlns:m="http://schemas.openxmlformats.org/officeDocument/2006/math">
                    <m: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then we can say </a:t>
                </a:r>
                <a:r>
                  <a:rPr lang="en-GB" dirty="0"/>
                  <a:t>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</a:t>
                </a:r>
                <a:r>
                  <a:rPr lang="en-IN" dirty="0"/>
                  <a:t>an upper bound for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)</a:t>
                </a:r>
                <a:r>
                  <a:rPr lang="en-IN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solidFill>
                      <a:srgbClr val="002060"/>
                    </a:solidFill>
                  </a:rPr>
                  <a:t> In a poset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GB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GB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,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is a lower bound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,</a:t>
                </a:r>
              </a:p>
              <a:p>
                <a:pPr marL="363538" indent="0">
                  <a:lnSpc>
                    <a:spcPct val="150000"/>
                  </a:lnSpc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en-IN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b="1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dirty="0">
                    <a:latin typeface="Cambria Math" panose="02040503050406030204" pitchFamily="18" charset="0"/>
                  </a:rPr>
                  <a:t> </a:t>
                </a:r>
                <a:r>
                  <a:rPr lang="en-IN" dirty="0"/>
                  <a:t>(i.e.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related with every elements of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then we can say </a:t>
                </a:r>
                <a:r>
                  <a:rPr lang="en-GB" dirty="0"/>
                  <a:t>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</a:t>
                </a:r>
                <a:r>
                  <a:rPr lang="en-IN" dirty="0"/>
                  <a:t>an lower bound for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)</a:t>
                </a:r>
                <a:endParaRPr lang="en-GB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Note: Upper bound and Lower bound are </a:t>
                </a:r>
                <a:r>
                  <a:rPr lang="en-IN" dirty="0">
                    <a:solidFill>
                      <a:srgbClr val="FF0000"/>
                    </a:solidFill>
                  </a:rPr>
                  <a:t>may or may not be unique.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1929641" cy="5129609"/>
              </a:xfrm>
              <a:blipFill rotWithShape="0">
                <a:blip r:embed="rId2"/>
                <a:stretch>
                  <a:fillRect l="-920" r="-102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9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Upper bound and Lower bound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8199069" y="1843772"/>
            <a:ext cx="3657925" cy="3170457"/>
            <a:chOff x="7027436" y="74050"/>
            <a:chExt cx="3657925" cy="31704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4"/>
              <a:endCxn id="21" idx="0"/>
            </p:cNvCxnSpPr>
            <p:nvPr/>
          </p:nvCxnSpPr>
          <p:spPr>
            <a:xfrm flipH="1">
              <a:off x="8853149" y="1281963"/>
              <a:ext cx="5581" cy="77841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8541626" y="211538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541626" y="37123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10073361" y="7750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7027436" y="74050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9980272" y="251871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7028676" y="252450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651022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645441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21979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16398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32730" y="102996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27149" y="206037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83178" y="1759482"/>
                <a:ext cx="2558013" cy="4801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Let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6, 12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1759482"/>
                <a:ext cx="2558013" cy="480131"/>
              </a:xfrm>
              <a:prstGeom prst="rect">
                <a:avLst/>
              </a:prstGeom>
              <a:blipFill rotWithShape="0">
                <a:blip r:embed="rId2"/>
                <a:stretch>
                  <a:fillRect l="-5012" t="-23077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 txBox="1">
                <a:spLocks/>
              </p:cNvSpPr>
              <p:nvPr/>
            </p:nvSpPr>
            <p:spPr>
              <a:xfrm>
                <a:off x="94109" y="2140959"/>
                <a:ext cx="7189216" cy="21595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GB" dirty="0"/>
                  <a:t>Clearly from </a:t>
                </a:r>
                <a:r>
                  <a:rPr lang="en-GB" dirty="0" err="1"/>
                  <a:t>hasse</a:t>
                </a:r>
                <a:r>
                  <a:rPr lang="en-GB" dirty="0"/>
                  <a:t> diagram every elements of set are related with 12, 24, and 36.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b="1" dirty="0"/>
                  <a:t>So, Upper bounds for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b="1" dirty="0"/>
                  <a:t> are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GB" b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GB" b="1" dirty="0"/>
                  <a:t> and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dirty="0"/>
                  <a:t> </a:t>
                </a:r>
                <a:endParaRPr lang="ar-AE" b="1" dirty="0"/>
              </a:p>
            </p:txBody>
          </p:sp>
        </mc:Choice>
        <mc:Fallback xmlns="">
          <p:sp>
            <p:nvSpPr>
              <p:cNvPr id="3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" y="2140959"/>
                <a:ext cx="7189216" cy="2159566"/>
              </a:xfrm>
              <a:prstGeom prst="rect">
                <a:avLst/>
              </a:prstGeom>
              <a:blipFill rotWithShape="0">
                <a:blip r:embed="rId3"/>
                <a:stretch>
                  <a:fillRect l="-1695" r="-1695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/>
              <p:cNvSpPr txBox="1">
                <a:spLocks/>
              </p:cNvSpPr>
              <p:nvPr/>
            </p:nvSpPr>
            <p:spPr>
              <a:xfrm>
                <a:off x="85580" y="4146694"/>
                <a:ext cx="7189216" cy="21595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GB" dirty="0"/>
                  <a:t>Clearly from </a:t>
                </a:r>
                <a:r>
                  <a:rPr lang="en-GB" dirty="0" err="1"/>
                  <a:t>hasse</a:t>
                </a:r>
                <a:r>
                  <a:rPr lang="en-GB" dirty="0"/>
                  <a:t> diagram 2, 3, and 6 are  related with every elements of set.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b="1" dirty="0"/>
                  <a:t>So, Lower bounds for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b="1" dirty="0"/>
                  <a:t> are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b="1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GB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dirty="0"/>
                  <a:t> </a:t>
                </a:r>
                <a:endParaRPr lang="ar-AE" b="1" dirty="0"/>
              </a:p>
            </p:txBody>
          </p:sp>
        </mc:Choice>
        <mc:Fallback xmlns="">
          <p:sp>
            <p:nvSpPr>
              <p:cNvPr id="4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0" y="4146694"/>
                <a:ext cx="7189216" cy="2159566"/>
              </a:xfrm>
              <a:prstGeom prst="rect">
                <a:avLst/>
              </a:prstGeom>
              <a:blipFill rotWithShape="0">
                <a:blip r:embed="rId4"/>
                <a:stretch>
                  <a:fillRect l="-1696" r="-1781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9713259" y="2239442"/>
            <a:ext cx="612000" cy="2311536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103533" y="1544624"/>
            <a:ext cx="3879200" cy="1648145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1505" y="805375"/>
                <a:ext cx="10390496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Upper bound and Lower bound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6, 12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2, 3, 6, 12, 24, 36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805375"/>
                <a:ext cx="10390496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1232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8079659" y="3687832"/>
            <a:ext cx="3879200" cy="1648145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445882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3" grpId="0" animBg="1"/>
      <p:bldP spid="22" grpId="0" animBg="1"/>
      <p:bldP spid="27" grpId="0" animBg="1"/>
      <p:bldP spid="28" grpId="0"/>
      <p:bldP spid="3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LUB and GLB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11201"/>
                <a:ext cx="12192000" cy="3580467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that is a lower bound on a subset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is greater than all other lower bounds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is called the greatest lower bound (GLB)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that is an upper bound on a subset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is less than all other upper bounds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is called the least upper bound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 </a:t>
                </a:r>
                <a:endParaRPr lang="en-IN" dirty="0"/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Note: LUB and GLB Both are always</a:t>
                </a:r>
                <a:r>
                  <a:rPr lang="en-IN" dirty="0">
                    <a:solidFill>
                      <a:srgbClr val="FF0000"/>
                    </a:solidFill>
                  </a:rPr>
                  <a:t> unique.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11201"/>
                <a:ext cx="12192000" cy="3580467"/>
              </a:xfrm>
              <a:blipFill rotWithShape="0">
                <a:blip r:embed="rId2"/>
                <a:stretch>
                  <a:fillRect l="-900" r="-1000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</a:t>
            </a:r>
            <a:r>
              <a:rPr lang="en-GB" sz="3200" dirty="0">
                <a:solidFill>
                  <a:schemeClr val="tx1"/>
                </a:solidFill>
              </a:rPr>
              <a:t>LUB and GLB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8199069" y="1843772"/>
            <a:ext cx="3657925" cy="3170457"/>
            <a:chOff x="7027436" y="74050"/>
            <a:chExt cx="3657925" cy="317045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4"/>
              <a:endCxn id="21" idx="0"/>
            </p:cNvCxnSpPr>
            <p:nvPr/>
          </p:nvCxnSpPr>
          <p:spPr>
            <a:xfrm flipH="1">
              <a:off x="8853149" y="1281963"/>
              <a:ext cx="5581" cy="77841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8541626" y="211538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541626" y="37123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10073361" y="7750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7027436" y="74050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9980272" y="251871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7028676" y="2524507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651022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645441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21979" y="31150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16398" y="2752714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732730" y="102996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727149" y="206037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58986" y="2054763"/>
                <a:ext cx="2558013" cy="4801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Let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86" y="2054763"/>
                <a:ext cx="2558013" cy="480131"/>
              </a:xfrm>
              <a:prstGeom prst="rect">
                <a:avLst/>
              </a:prstGeom>
              <a:blipFill rotWithShape="0">
                <a:blip r:embed="rId2"/>
                <a:stretch>
                  <a:fillRect l="-5000" t="-21519" b="-3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 txBox="1">
                <a:spLocks/>
              </p:cNvSpPr>
              <p:nvPr/>
            </p:nvSpPr>
            <p:spPr>
              <a:xfrm>
                <a:off x="342740" y="2705288"/>
                <a:ext cx="7436442" cy="159838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As Upper bounds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are </a:t>
                </a:r>
                <a14:m>
                  <m:oMath xmlns:m="http://schemas.openxmlformats.org/officeDocument/2006/math"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  <m:r>
                      <a:rPr lang="en-GB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Here 12 is </a:t>
                </a:r>
                <a:r>
                  <a:rPr lang="en-GB" dirty="0">
                    <a:solidFill>
                      <a:srgbClr val="FF0000"/>
                    </a:solidFill>
                  </a:rPr>
                  <a:t>least</a:t>
                </a:r>
                <a:r>
                  <a:rPr lang="en-GB" dirty="0"/>
                  <a:t> among all upper bound,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so </a:t>
                </a:r>
                <a:r>
                  <a:rPr lang="en-GB" dirty="0">
                    <a:solidFill>
                      <a:srgbClr val="FF0000"/>
                    </a:solidFill>
                  </a:rPr>
                  <a:t>12 is LUB.</a:t>
                </a:r>
                <a:endParaRPr lang="ar-A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0" y="2705288"/>
                <a:ext cx="7436442" cy="1598386"/>
              </a:xfrm>
              <a:prstGeom prst="rect">
                <a:avLst/>
              </a:prstGeom>
              <a:blipFill rotWithShape="0">
                <a:blip r:embed="rId3"/>
                <a:stretch>
                  <a:fillRect l="-1639" t="-687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/>
              <p:cNvSpPr txBox="1">
                <a:spLocks/>
              </p:cNvSpPr>
              <p:nvPr/>
            </p:nvSpPr>
            <p:spPr>
              <a:xfrm>
                <a:off x="358986" y="4825325"/>
                <a:ext cx="7420196" cy="151220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As Lower bounds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are </a:t>
                </a:r>
                <a14:m>
                  <m:oMath xmlns:m="http://schemas.openxmlformats.org/officeDocument/2006/math">
                    <m: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6 is </a:t>
                </a:r>
                <a:r>
                  <a:rPr lang="en-US" dirty="0">
                    <a:solidFill>
                      <a:srgbClr val="FF0000"/>
                    </a:solidFill>
                  </a:rPr>
                  <a:t>greatest</a:t>
                </a:r>
                <a:r>
                  <a:rPr lang="en-US" dirty="0"/>
                  <a:t> among all lower bound,</a:t>
                </a:r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:r>
                  <a:rPr lang="en-US" dirty="0">
                    <a:solidFill>
                      <a:srgbClr val="FF0000"/>
                    </a:solidFill>
                  </a:rPr>
                  <a:t>6 is GLB.</a:t>
                </a:r>
                <a:endParaRPr lang="ar-A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86" y="4825325"/>
                <a:ext cx="7420196" cy="1512209"/>
              </a:xfrm>
              <a:prstGeom prst="rect">
                <a:avLst/>
              </a:prstGeom>
              <a:blipFill rotWithShape="0">
                <a:blip r:embed="rId4"/>
                <a:stretch>
                  <a:fillRect l="-1726" t="-7258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9713259" y="2333226"/>
            <a:ext cx="612000" cy="2311536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103533" y="1544624"/>
            <a:ext cx="3879200" cy="1648145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1505" y="805375"/>
                <a:ext cx="10390496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Find LUB and GLB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2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3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6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12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24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36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using </a:t>
                </a:r>
                <a:r>
                  <a:rPr lang="en-US" dirty="0" err="1">
                    <a:ea typeface="Calibri" panose="020F0502020204030204" pitchFamily="34" charset="0"/>
                    <a:cs typeface="Shruti" panose="020B0502040204020203" pitchFamily="34" charset="0"/>
                  </a:rPr>
                  <a:t>hasse</a:t>
                </a:r>
                <a:r>
                  <a:rPr lang="en-US" dirty="0">
                    <a:ea typeface="Calibri" panose="020F0502020204030204" pitchFamily="34" charset="0"/>
                    <a:cs typeface="Shruti" panose="020B0502040204020203" pitchFamily="34" charset="0"/>
                  </a:rPr>
                  <a:t> diagram.</a:t>
                </a:r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805375"/>
                <a:ext cx="10390496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1232" t="-6369" r="-1174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8079659" y="3687832"/>
            <a:ext cx="3879200" cy="1648145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257200" y="1613552"/>
            <a:ext cx="5075" cy="45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4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5454" y="825939"/>
                <a:ext cx="7020205" cy="151220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/>
                  <a:t>For the given poset,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>
                    <a:solidFill>
                      <a:srgbClr val="FF0000"/>
                    </a:solidFill>
                  </a:rPr>
                  <a:t>(1)</a:t>
                </a:r>
                <a:r>
                  <a:rPr lang="en-GB" dirty="0"/>
                  <a:t> Find least and greatest member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if exists.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>
                    <a:solidFill>
                      <a:srgbClr val="FF0000"/>
                    </a:solidFill>
                  </a:rPr>
                  <a:t>(2) </a:t>
                </a:r>
                <a:r>
                  <a:rPr lang="en-GB" dirty="0"/>
                  <a:t>Find minimal and maximal elements.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454" y="825939"/>
                <a:ext cx="7020205" cy="1512209"/>
              </a:xfrm>
              <a:prstGeom prst="rect">
                <a:avLst/>
              </a:prstGeom>
              <a:blipFill rotWithShape="0">
                <a:blip r:embed="rId3"/>
                <a:stretch>
                  <a:fillRect l="-1736" t="-6827" r="-1302" b="-10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7" y="3630476"/>
                <a:ext cx="722376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:r>
                  <a:rPr lang="en-GB" b="1" dirty="0">
                    <a:solidFill>
                      <a:srgbClr val="FF0000"/>
                    </a:solidFill>
                  </a:rPr>
                  <a:t>(1)</a:t>
                </a:r>
                <a:r>
                  <a:rPr lang="en-GB" b="1" dirty="0"/>
                  <a:t> Find least and greatest member in </a:t>
                </a:r>
                <a14:m>
                  <m:oMath xmlns:m="http://schemas.openxmlformats.org/officeDocument/2006/math">
                    <m:r>
                      <a:rPr lang="en-GB" b="1" i="0" dirty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b="1" dirty="0"/>
                  <a:t> if exists.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7" y="3630476"/>
                <a:ext cx="7223760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1772" r="-759" b="-20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/>
              <p:cNvSpPr txBox="1">
                <a:spLocks/>
              </p:cNvSpPr>
              <p:nvPr/>
            </p:nvSpPr>
            <p:spPr>
              <a:xfrm>
                <a:off x="2034808" y="4380612"/>
                <a:ext cx="5063824" cy="151220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So</a:t>
                </a:r>
                <a:r>
                  <a:rPr lang="en-GB" dirty="0">
                    <a:solidFill>
                      <a:srgbClr val="002060"/>
                    </a:solidFill>
                  </a:rPr>
                  <a:t>, least member does not exist.</a:t>
                </a:r>
              </a:p>
              <a:p>
                <a:pPr marL="0" indent="0">
                  <a:buNone/>
                </a:pPr>
                <a:r>
                  <a:rPr lang="en-GB" dirty="0"/>
                  <a:t>Now, for </a:t>
                </a:r>
                <a:r>
                  <a:rPr lang="en-GB" dirty="0">
                    <a:solidFill>
                      <a:srgbClr val="FF0000"/>
                    </a:solidFill>
                  </a:rPr>
                  <a:t>all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is greatest member of P.</a:t>
                </a:r>
              </a:p>
            </p:txBody>
          </p:sp>
        </mc:Choice>
        <mc:Fallback xmlns="">
          <p:sp>
            <p:nvSpPr>
              <p:cNvPr id="6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8" y="4380612"/>
                <a:ext cx="5063824" cy="1512209"/>
              </a:xfrm>
              <a:prstGeom prst="rect">
                <a:avLst/>
              </a:prstGeom>
              <a:blipFill rotWithShape="0">
                <a:blip r:embed="rId5"/>
                <a:stretch>
                  <a:fillRect l="-2530" t="-7258" b="-10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788025" y="825939"/>
            <a:ext cx="3200203" cy="2286003"/>
            <a:chOff x="6367057" y="3707788"/>
            <a:chExt cx="3449707" cy="2464229"/>
          </a:xfrm>
        </p:grpSpPr>
        <p:cxnSp>
          <p:nvCxnSpPr>
            <p:cNvPr id="27" name="Straight Connector 26"/>
            <p:cNvCxnSpPr>
              <a:stCxn id="39" idx="1"/>
              <a:endCxn id="33" idx="5"/>
            </p:cNvCxnSpPr>
            <p:nvPr/>
          </p:nvCxnSpPr>
          <p:spPr>
            <a:xfrm>
              <a:off x="7960248" y="4162413"/>
              <a:ext cx="737171" cy="747875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4" idx="5"/>
              <a:endCxn id="40" idx="1"/>
            </p:cNvCxnSpPr>
            <p:nvPr/>
          </p:nvCxnSpPr>
          <p:spPr>
            <a:xfrm flipH="1" flipV="1">
              <a:off x="7053153" y="5084418"/>
              <a:ext cx="731520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3" idx="7"/>
              <a:endCxn id="34" idx="3"/>
            </p:cNvCxnSpPr>
            <p:nvPr/>
          </p:nvCxnSpPr>
          <p:spPr>
            <a:xfrm flipH="1">
              <a:off x="7970339" y="5088478"/>
              <a:ext cx="727080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3" idx="1"/>
              <a:endCxn id="32" idx="5"/>
            </p:cNvCxnSpPr>
            <p:nvPr/>
          </p:nvCxnSpPr>
          <p:spPr>
            <a:xfrm>
              <a:off x="8875610" y="5088479"/>
              <a:ext cx="726058" cy="726646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9125331" y="5642609"/>
                  <a:ext cx="610488" cy="523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5331" y="5642609"/>
                  <a:ext cx="610488" cy="523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 flipH="1" flipV="1">
              <a:off x="9564764" y="5778220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 flipH="1" flipV="1">
              <a:off x="8660514" y="487338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H="1" flipV="1">
              <a:off x="7755244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5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6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>
              <a:stCxn id="40" idx="3"/>
              <a:endCxn id="39" idx="7"/>
            </p:cNvCxnSpPr>
            <p:nvPr/>
          </p:nvCxnSpPr>
          <p:spPr>
            <a:xfrm flipV="1">
              <a:off x="7053153" y="4162413"/>
              <a:ext cx="728905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8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/>
            <p:cNvSpPr/>
            <p:nvPr/>
          </p:nvSpPr>
          <p:spPr>
            <a:xfrm flipH="1" flipV="1">
              <a:off x="7745153" y="3947318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 flipH="1" flipV="1">
              <a:off x="6838058" y="486932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1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367619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921922" y="2620824"/>
            <a:ext cx="2169994" cy="485379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897496" y="887909"/>
            <a:ext cx="927861" cy="611229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2" grpId="0"/>
      <p:bldP spid="65" grpId="0" uiExpand="1" build="p"/>
      <p:bldP spid="24" grpId="0" animBg="1"/>
      <p:bldP spid="25" grpId="0" animBg="1"/>
      <p:bldP spid="3" grpId="0" animBg="1"/>
      <p:bldP spid="3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64BE-1ABF-4F93-BE28-58A5DDD1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Binary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66700" indent="-266700"/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For any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,</a:t>
                </a:r>
              </a:p>
              <a:p>
                <a:pPr marL="538163" lvl="1" indent="-266700"/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If</a:t>
                </a:r>
                <a:r>
                  <a:rPr lang="en-US" altLang="en-US" i="1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  <m:r>
                          <a:rPr lang="en-IN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b</m:t>
                        </m:r>
                      </m:e>
                    </m:d>
                    <m:r>
                      <a:rPr lang="en-US" altLang="en-US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, then it is denoted by </a:t>
                </a:r>
                <a14:m>
                  <m:oMath xmlns:m="http://schemas.openxmlformats.org/officeDocument/2006/math">
                    <m:r>
                      <a:rPr lang="en-US" alt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𝐚𝐑𝐛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and read as "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is related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".</a:t>
                </a:r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538163" lvl="1" indent="-266700"/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If</a:t>
                </a:r>
                <a:r>
                  <a:rPr lang="en-US" altLang="en-US" i="1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  <m:r>
                          <a:rPr lang="en-IN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,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b</m:t>
                        </m:r>
                      </m:e>
                    </m:d>
                    <m:r>
                      <a:rPr lang="en-IN" altLang="en-US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, then it is denoted by </a:t>
                </a:r>
                <a14:m>
                  <m:oMath xmlns:m="http://schemas.openxmlformats.org/officeDocument/2006/math">
                    <m:r>
                      <a:rPr lang="en-US" alt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𝐚𝐑𝐛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and read as "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is </a:t>
                </a:r>
                <a:r>
                  <a:rPr lang="en-US" altLang="en-US" b="1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Shruti" panose="020B0502040204020203" pitchFamily="34" charset="0"/>
                  </a:rPr>
                  <a:t>not</a:t>
                </a:r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related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".</a:t>
                </a:r>
              </a:p>
              <a:p>
                <a:pPr marL="0" indent="-273049"/>
                <a:r>
                  <a:rPr lang="en-GB" dirty="0"/>
                  <a:t>For example:</a:t>
                </a:r>
              </a:p>
              <a:p>
                <a:pPr marL="538163" lvl="1" indent="-266700"/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s-ES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s-ES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s-ES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604838" lvl="2" indent="0">
                  <a:buNone/>
                </a:pPr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altLang="en-US" i="0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1,</m:t>
                        </m:r>
                        <m:r>
                          <a:rPr lang="en-IN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 altLang="en-US" i="0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  <m:r>
                      <a:rPr lang="en-US" altLang="en-US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en-US" i="0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so, it is denoted as </a:t>
                </a:r>
                <a14:m>
                  <m:oMath xmlns:m="http://schemas.openxmlformats.org/officeDocument/2006/math">
                    <m:r>
                      <a:rPr lang="en-US" alt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𝟏𝐑𝐱</m:t>
                    </m:r>
                    <m:r>
                      <a:rPr lang="en-IN" alt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altLang="en-US" b="1" i="0" dirty="0">
                  <a:solidFill>
                    <a:srgbClr val="FF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604838" lvl="2" indent="0">
                  <a:buNone/>
                </a:pPr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altLang="en-US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1,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IN" altLang="en-US" b="0" i="0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y</m:t>
                        </m:r>
                      </m:e>
                    </m:d>
                    <m:r>
                      <a:rPr lang="en-IN" altLang="en-US" b="0" i="0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Times New Roman" panose="02020603050405020304" pitchFamily="18" charset="0"/>
                    <a:cs typeface="Shruti" panose="020B0502040204020203" pitchFamily="34" charset="0"/>
                  </a:rPr>
                  <a:t> so, it is denoted as </a:t>
                </a:r>
                <a14:m>
                  <m:oMath xmlns:m="http://schemas.openxmlformats.org/officeDocument/2006/math">
                    <m:r>
                      <a:rPr lang="en-US" alt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𝟏𝐑𝐲</m:t>
                    </m:r>
                    <m:r>
                      <a:rPr lang="en-IN" alt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US" altLang="en-US" b="1" dirty="0">
                  <a:solidFill>
                    <a:srgbClr val="FF0000"/>
                  </a:solidFill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620713" lvl="1" indent="0">
                  <a:buNone/>
                </a:pPr>
                <a:endParaRPr lang="en-US" altLang="en-US" dirty="0">
                  <a:solidFill>
                    <a:schemeClr val="tx1"/>
                  </a:solidFill>
                </a:endParaRPr>
              </a:p>
              <a:p>
                <a:pPr marL="620713" lvl="1" indent="0">
                  <a:buNone/>
                </a:pPr>
                <a:endParaRPr lang="en-GB" dirty="0"/>
              </a:p>
              <a:p>
                <a:pPr marL="620713" lvl="1" indent="0">
                  <a:buNone/>
                </a:pPr>
                <a:endParaRPr lang="en-GB" dirty="0"/>
              </a:p>
              <a:p>
                <a:pPr marL="620713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952044-CAB3-419C-87A2-B600CFAC6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821300-15AC-47EE-B9A5-81DA8CAFA6E3}"/>
              </a:ext>
            </a:extLst>
          </p:cNvPr>
          <p:cNvCxnSpPr>
            <a:cxnSpLocks/>
          </p:cNvCxnSpPr>
          <p:nvPr/>
        </p:nvCxnSpPr>
        <p:spPr>
          <a:xfrm flipH="1">
            <a:off x="5967412" y="2359819"/>
            <a:ext cx="180975" cy="31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70A22E-F30C-4AE9-B607-B30550053B89}"/>
              </a:ext>
            </a:extLst>
          </p:cNvPr>
          <p:cNvCxnSpPr>
            <a:cxnSpLocks/>
          </p:cNvCxnSpPr>
          <p:nvPr/>
        </p:nvCxnSpPr>
        <p:spPr>
          <a:xfrm flipH="1">
            <a:off x="5434737" y="4984619"/>
            <a:ext cx="180975" cy="31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5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7" y="825939"/>
                <a:ext cx="7020205" cy="151220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/>
                  <a:t>For the given poset,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>
                    <a:solidFill>
                      <a:srgbClr val="FF0000"/>
                    </a:solidFill>
                  </a:rPr>
                  <a:t>(1)</a:t>
                </a:r>
                <a:r>
                  <a:rPr lang="en-GB" dirty="0"/>
                  <a:t> Find least and greatest member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if exists.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0" algn="l"/>
                  </a:tabLst>
                </a:pPr>
                <a:r>
                  <a:rPr lang="en-GB" dirty="0">
                    <a:solidFill>
                      <a:srgbClr val="FF0000"/>
                    </a:solidFill>
                  </a:rPr>
                  <a:t>(2) </a:t>
                </a:r>
                <a:r>
                  <a:rPr lang="en-GB" dirty="0"/>
                  <a:t>Also, find minimal and maximal elements.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7" y="825939"/>
                <a:ext cx="7020205" cy="1512209"/>
              </a:xfrm>
              <a:prstGeom prst="rect">
                <a:avLst/>
              </a:prstGeom>
              <a:blipFill rotWithShape="0">
                <a:blip r:embed="rId3"/>
                <a:stretch>
                  <a:fillRect l="-1825" t="-6827" r="-1303" b="-10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/>
          <p:cNvSpPr txBox="1">
            <a:spLocks/>
          </p:cNvSpPr>
          <p:nvPr/>
        </p:nvSpPr>
        <p:spPr>
          <a:xfrm>
            <a:off x="1637656" y="3630476"/>
            <a:ext cx="5943600" cy="6309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(2)</a:t>
            </a:r>
            <a:r>
              <a:rPr lang="en-GB" b="1" dirty="0"/>
              <a:t> Find minimal and maximal elements.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/>
              <p:cNvSpPr txBox="1">
                <a:spLocks/>
              </p:cNvSpPr>
              <p:nvPr/>
            </p:nvSpPr>
            <p:spPr>
              <a:xfrm>
                <a:off x="1637655" y="4405647"/>
                <a:ext cx="9034893" cy="138396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Here, minimal elements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. As </a:t>
                </a: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xR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GB" b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2060"/>
                    </a:solidFill>
                  </a:rPr>
                  <a:t>Now maximal element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As </a:t>
                </a: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Rx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5" y="4405647"/>
                <a:ext cx="9034893" cy="1383969"/>
              </a:xfrm>
              <a:prstGeom prst="rect">
                <a:avLst/>
              </a:prstGeom>
              <a:blipFill rotWithShape="0">
                <a:blip r:embed="rId4"/>
                <a:stretch>
                  <a:fillRect l="-1417" t="-7930" r="-1350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788025" y="825939"/>
            <a:ext cx="3200203" cy="2286003"/>
            <a:chOff x="6367057" y="3707788"/>
            <a:chExt cx="3449707" cy="2464229"/>
          </a:xfrm>
        </p:grpSpPr>
        <p:cxnSp>
          <p:nvCxnSpPr>
            <p:cNvPr id="27" name="Straight Connector 26"/>
            <p:cNvCxnSpPr>
              <a:stCxn id="39" idx="1"/>
              <a:endCxn id="33" idx="5"/>
            </p:cNvCxnSpPr>
            <p:nvPr/>
          </p:nvCxnSpPr>
          <p:spPr>
            <a:xfrm>
              <a:off x="7960248" y="4162413"/>
              <a:ext cx="737171" cy="747875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4" idx="5"/>
              <a:endCxn id="40" idx="1"/>
            </p:cNvCxnSpPr>
            <p:nvPr/>
          </p:nvCxnSpPr>
          <p:spPr>
            <a:xfrm flipH="1" flipV="1">
              <a:off x="7053153" y="5084418"/>
              <a:ext cx="731520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3" idx="7"/>
              <a:endCxn id="34" idx="3"/>
            </p:cNvCxnSpPr>
            <p:nvPr/>
          </p:nvCxnSpPr>
          <p:spPr>
            <a:xfrm flipH="1">
              <a:off x="7970339" y="5088478"/>
              <a:ext cx="727080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3" idx="1"/>
              <a:endCxn id="32" idx="5"/>
            </p:cNvCxnSpPr>
            <p:nvPr/>
          </p:nvCxnSpPr>
          <p:spPr>
            <a:xfrm>
              <a:off x="8875610" y="5088479"/>
              <a:ext cx="726058" cy="726646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9125331" y="5642609"/>
                  <a:ext cx="610488" cy="523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5331" y="5642609"/>
                  <a:ext cx="610488" cy="523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 flipH="1" flipV="1">
              <a:off x="9564764" y="5778220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 flipH="1" flipV="1">
              <a:off x="8660514" y="487338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H="1" flipV="1">
              <a:off x="7755244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5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6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>
              <a:stCxn id="40" idx="3"/>
              <a:endCxn id="39" idx="7"/>
            </p:cNvCxnSpPr>
            <p:nvPr/>
          </p:nvCxnSpPr>
          <p:spPr>
            <a:xfrm flipV="1">
              <a:off x="7053153" y="4162413"/>
              <a:ext cx="728905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8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/>
            <p:cNvSpPr/>
            <p:nvPr/>
          </p:nvSpPr>
          <p:spPr>
            <a:xfrm flipH="1" flipV="1">
              <a:off x="7745153" y="3947318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 flipH="1" flipV="1">
              <a:off x="6838058" y="486932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1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3596756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93858" y="2620824"/>
            <a:ext cx="2311965" cy="640991"/>
          </a:xfrm>
          <a:prstGeom prst="roundRect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935570" y="827418"/>
            <a:ext cx="889788" cy="820843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 uiExpand="1" build="p"/>
      <p:bldP spid="25" grpId="0" animBg="1"/>
      <p:bldP spid="3" grpId="0" animBg="1"/>
      <p:bldP spid="3" grpId="1" animBg="1"/>
      <p:bldP spid="4" grpId="0" animBg="1"/>
      <p:bldP spid="4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6553780" y="3772667"/>
            <a:ext cx="3496782" cy="2720859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07525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317725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/>
              <p:cNvSpPr txBox="1">
                <a:spLocks/>
              </p:cNvSpPr>
              <p:nvPr/>
            </p:nvSpPr>
            <p:spPr>
              <a:xfrm>
                <a:off x="1660229" y="707471"/>
                <a:ext cx="10402217" cy="329833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={ 2, 3, 6, 12, 24, 36 }</m:t>
                    </m:r>
                  </m:oMath>
                </a14:m>
                <a:r>
                  <a:rPr lang="en-GB" dirty="0"/>
                  <a:t> and the relation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dirty="0"/>
                  <a:t> be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marL="566738" indent="-566738">
                  <a:lnSpc>
                    <a:spcPct val="125000"/>
                  </a:lnSpc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566738" indent="-566738">
                  <a:lnSpc>
                    <a:spcPct val="125000"/>
                  </a:lnSpc>
                  <a:buNone/>
                </a:pPr>
                <a:r>
                  <a:rPr lang="en-GB" dirty="0"/>
                  <a:t>Find upper bounds, lower bounds, LUB and GLB if exists for sets:</a:t>
                </a:r>
              </a:p>
              <a:p>
                <a:pPr marL="566738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2, 3, 6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  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 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c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 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12, 6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566738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d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24, 36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e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3, 12, 24</m:t>
                        </m:r>
                      </m:e>
                    </m:d>
                  </m:oMath>
                </a14:m>
                <a:r>
                  <a:rPr lang="en-GB" dirty="0"/>
                  <a:t>        </a:t>
                </a:r>
              </a:p>
            </p:txBody>
          </p:sp>
        </mc:Choice>
        <mc:Fallback xmlns="">
          <p:sp>
            <p:nvSpPr>
              <p:cNvPr id="7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29" y="707471"/>
                <a:ext cx="10402217" cy="3298339"/>
              </a:xfrm>
              <a:prstGeom prst="rect">
                <a:avLst/>
              </a:prstGeom>
              <a:blipFill rotWithShape="0">
                <a:blip r:embed="rId3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83178" y="809798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353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418267" y="1353038"/>
            <a:ext cx="3496782" cy="3200400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10937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43145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𝐚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𝟐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𝟑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88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441" y="3533772"/>
          <a:ext cx="7772400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AE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GLB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730568" y="2169002"/>
            <a:ext cx="1332000" cy="52322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195258" y="273104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889115" y="273253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4556078" y="273402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651789" y="2731597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71835" y="3589284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does not exist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78670" y="4229496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does not exist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71835" y="4876080"/>
            <a:ext cx="2486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latin typeface="+mj-lt"/>
              </a:rPr>
              <a:t>6, 12, 24</a:t>
            </a:r>
            <a:r>
              <a:rPr lang="en-GB" sz="2800" dirty="0">
                <a:solidFill>
                  <a:srgbClr val="002060"/>
                </a:solidFill>
              </a:rPr>
              <a:t> and </a:t>
            </a:r>
            <a:r>
              <a:rPr lang="en-GB" sz="2800" b="0" i="0" dirty="0">
                <a:solidFill>
                  <a:srgbClr val="002060"/>
                </a:solidFill>
                <a:latin typeface="+mj-lt"/>
              </a:rPr>
              <a:t>36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78670" y="5516292"/>
            <a:ext cx="360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latin typeface="+mj-lt"/>
              </a:rPr>
              <a:t>6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05750" y="834565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Oval 3"/>
          <p:cNvSpPr/>
          <p:nvPr/>
        </p:nvSpPr>
        <p:spPr>
          <a:xfrm>
            <a:off x="8529405" y="3865884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713167" y="3326532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897453" y="3911962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602618" y="1457034"/>
            <a:ext cx="3496782" cy="3200400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10937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43145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660230" y="768647"/>
                <a:ext cx="10382817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𝐛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𝟐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𝟑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0" y="768647"/>
                <a:ext cx="10382817" cy="6309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88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441" y="3533772"/>
          <a:ext cx="7772400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AE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GLB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730568" y="2169002"/>
            <a:ext cx="914400" cy="52322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195258" y="273104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889115" y="273253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4556078" y="273402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651789" y="2731597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71835" y="3589284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does not exist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78670" y="4229496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does not exist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71835" y="4876080"/>
            <a:ext cx="2486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latin typeface="+mj-lt"/>
              </a:rPr>
              <a:t>6, 12, 24</a:t>
            </a:r>
            <a:r>
              <a:rPr lang="en-GB" sz="2800" dirty="0">
                <a:solidFill>
                  <a:srgbClr val="002060"/>
                </a:solidFill>
              </a:rPr>
              <a:t> and </a:t>
            </a:r>
            <a:r>
              <a:rPr lang="en-GB" sz="2800" b="0" i="0" dirty="0">
                <a:solidFill>
                  <a:srgbClr val="002060"/>
                </a:solidFill>
                <a:latin typeface="+mj-lt"/>
              </a:rPr>
              <a:t>36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78670" y="5516292"/>
            <a:ext cx="360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latin typeface="+mj-lt"/>
              </a:rPr>
              <a:t>6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6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05750" y="795709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7" name="Oval 36"/>
          <p:cNvSpPr/>
          <p:nvPr/>
        </p:nvSpPr>
        <p:spPr>
          <a:xfrm>
            <a:off x="8638511" y="3975553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043119" y="3989215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602618" y="1457034"/>
            <a:ext cx="3496782" cy="3200400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10937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43145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𝐜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𝟐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88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441" y="3533772"/>
          <a:ext cx="7772400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AE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GLB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2675448" y="2169002"/>
            <a:ext cx="1005840" cy="52322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195258" y="273104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889115" y="273253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4556078" y="273402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636673" y="2761552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71835" y="3589284"/>
            <a:ext cx="1600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i="0" dirty="0">
                <a:solidFill>
                  <a:srgbClr val="002060"/>
                </a:solidFill>
                <a:latin typeface="+mj-lt"/>
              </a:rPr>
              <a:t>2, 3</a:t>
            </a:r>
            <a:r>
              <a:rPr lang="en-GB" sz="2800" dirty="0">
                <a:solidFill>
                  <a:srgbClr val="002060"/>
                </a:solidFill>
              </a:rPr>
              <a:t> and </a:t>
            </a:r>
            <a:r>
              <a:rPr lang="en-GB" sz="2800" i="0" dirty="0">
                <a:solidFill>
                  <a:srgbClr val="002060"/>
                </a:solidFill>
                <a:latin typeface="+mj-lt"/>
              </a:rPr>
              <a:t>6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78670" y="4229496"/>
            <a:ext cx="360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71835" y="4876080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latin typeface="+mj-lt"/>
              </a:rPr>
              <a:t>12, 24</a:t>
            </a:r>
            <a:r>
              <a:rPr lang="en-GB" sz="2800" dirty="0">
                <a:solidFill>
                  <a:srgbClr val="002060"/>
                </a:solidFill>
              </a:rPr>
              <a:t> and </a:t>
            </a:r>
            <a:r>
              <a:rPr lang="en-GB" sz="2800" b="0" i="0" dirty="0">
                <a:solidFill>
                  <a:srgbClr val="002060"/>
                </a:solidFill>
                <a:latin typeface="+mj-lt"/>
              </a:rPr>
              <a:t>36</a:t>
            </a:r>
            <a:endParaRPr lang="ar-AE" sz="2800" dirty="0">
              <a:solidFill>
                <a:srgbClr val="00206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78670" y="5516292"/>
            <a:ext cx="5405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</a:rPr>
              <a:t>12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167645" y="2763248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1699645" y="2761552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8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45165" y="809797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3" name="Oval 42"/>
          <p:cNvSpPr/>
          <p:nvPr/>
        </p:nvSpPr>
        <p:spPr>
          <a:xfrm>
            <a:off x="9878255" y="2006972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878255" y="3462638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2" grpId="1"/>
      <p:bldP spid="44" grpId="0"/>
      <p:bldP spid="45" grpId="0"/>
      <p:bldP spid="46" grpId="0"/>
      <p:bldP spid="47" grpId="0"/>
      <p:bldP spid="36" grpId="0"/>
      <p:bldP spid="36" grpId="1"/>
      <p:bldP spid="37" grpId="0"/>
      <p:bldP spid="37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3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602618" y="1457034"/>
            <a:ext cx="3496782" cy="3200400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10937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43145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𝐝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𝟒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88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441" y="3533772"/>
          <a:ext cx="7772400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AE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GLB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3772728" y="2184242"/>
            <a:ext cx="1188720" cy="52322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195258" y="273104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636673" y="2761552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71835" y="3589284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2, 3, 6 and 12</a:t>
            </a:r>
            <a:endParaRPr lang="ar-AE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78670" y="4229496"/>
            <a:ext cx="5405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71835" y="4876080"/>
            <a:ext cx="21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does not exist</a:t>
            </a:r>
            <a:endParaRPr lang="ar-AE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478670" y="5516292"/>
                <a:ext cx="22717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2060"/>
                          </a:solidFill>
                        </a:rPr>
                        <m:t>does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2060"/>
                          </a:solidFill>
                        </a:rPr>
                        <m:t>not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2060"/>
                          </a:solidFill>
                        </a:rPr>
                        <m:t>exist</m:t>
                      </m:r>
                    </m:oMath>
                  </m:oMathPara>
                </a14:m>
                <a:endParaRPr lang="ar-AE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670" y="5516292"/>
                <a:ext cx="227177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167645" y="2763248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1699645" y="2761552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8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45165" y="838597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3" name="Oval 42"/>
          <p:cNvSpPr/>
          <p:nvPr/>
        </p:nvSpPr>
        <p:spPr>
          <a:xfrm>
            <a:off x="8616258" y="1452793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210839" y="1437509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2" grpId="0"/>
      <p:bldP spid="42" grpId="1"/>
      <p:bldP spid="44" grpId="0"/>
      <p:bldP spid="45" grpId="0"/>
      <p:bldP spid="46" grpId="0"/>
      <p:bldP spid="47" grpId="0"/>
      <p:bldP spid="36" grpId="0"/>
      <p:bldP spid="36" grpId="1"/>
      <p:bldP spid="37" grpId="0"/>
      <p:bldP spid="37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8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359405" y="1453312"/>
            <a:ext cx="3496782" cy="3200400"/>
            <a:chOff x="7121531" y="10616"/>
            <a:chExt cx="3496782" cy="3144636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7763900" y="2186377"/>
              <a:ext cx="1089250" cy="688663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853149" y="2174866"/>
              <a:ext cx="1089249" cy="70017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798896" y="445941"/>
              <a:ext cx="1054253" cy="71002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853149" y="432511"/>
              <a:ext cx="1096811" cy="723452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6" idx="4"/>
              <a:endCxn id="77" idx="0"/>
            </p:cNvCxnSpPr>
            <p:nvPr/>
          </p:nvCxnSpPr>
          <p:spPr>
            <a:xfrm flipH="1">
              <a:off x="8841449" y="1294168"/>
              <a:ext cx="5581" cy="766209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 Box 2"/>
            <p:cNvSpPr txBox="1">
              <a:spLocks noChangeArrowheads="1"/>
            </p:cNvSpPr>
            <p:nvPr/>
          </p:nvSpPr>
          <p:spPr bwMode="auto">
            <a:xfrm>
              <a:off x="8541626" y="2109373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7" name="Text Box 2"/>
            <p:cNvSpPr txBox="1">
              <a:spLocks noChangeArrowheads="1"/>
            </p:cNvSpPr>
            <p:nvPr/>
          </p:nvSpPr>
          <p:spPr bwMode="auto">
            <a:xfrm>
              <a:off x="8541626" y="431454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12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10006313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36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7121531" y="10616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24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9949960" y="2435252"/>
              <a:ext cx="612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3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7157424" y="2392714"/>
              <a:ext cx="612000" cy="71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rPr>
                <a:t>2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651022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645441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821979" y="31150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816398" y="2752714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732730" y="1029963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727149" y="2060377"/>
              <a:ext cx="228600" cy="264205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6738" indent="-566738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𝐞</m:t>
                    </m:r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0" y="768647"/>
                <a:ext cx="10382817" cy="5843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GB" b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" y="2189802"/>
                <a:ext cx="67806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88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8441" y="3533772"/>
          <a:ext cx="7772400" cy="2560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AE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GLB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2218248" y="2184242"/>
            <a:ext cx="2103120" cy="52322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855161" y="273402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4556078" y="2734023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  <a:sym typeface="Wingdings 2" panose="05020102010507070707" pitchFamily="18" charset="2"/>
              </a:rPr>
              <a:t>×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71835" y="3589284"/>
            <a:ext cx="36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3</a:t>
            </a:r>
            <a:endParaRPr lang="ar-AE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78670" y="4229496"/>
            <a:ext cx="36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71835" y="4876080"/>
            <a:ext cx="5405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24</a:t>
            </a:r>
            <a:endParaRPr lang="ar-AE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478670" y="5516292"/>
                <a:ext cx="6399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</a:rPr>
                        <m:t>24</m:t>
                      </m:r>
                    </m:oMath>
                  </m:oMathPara>
                </a14:m>
                <a:endParaRPr lang="ar-AE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670" y="5516292"/>
                <a:ext cx="63991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2167645" y="2763248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1699645" y="2761552"/>
            <a:ext cx="468000" cy="4680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  <a:sym typeface="Wingdings 2" panose="05020102010507070707" pitchFamily="18" charset="2"/>
              </a:rPr>
              <a:t>×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657433" y="2273343"/>
            <a:ext cx="432000" cy="360000"/>
          </a:xfrm>
          <a:prstGeom prst="ellipse">
            <a:avLst/>
          </a:prstGeom>
          <a:solidFill>
            <a:srgbClr val="00A9BE"/>
          </a:solidFill>
          <a:ln w="76200">
            <a:solidFill>
              <a:srgbClr val="00A9BE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51ABE6F7-2798-45DB-8D71-6DF335A04B7C}"/>
              </a:ext>
            </a:extLst>
          </p:cNvPr>
          <p:cNvSpPr/>
          <p:nvPr/>
        </p:nvSpPr>
        <p:spPr>
          <a:xfrm>
            <a:off x="145165" y="766951"/>
            <a:ext cx="1554480" cy="548640"/>
          </a:xfrm>
          <a:prstGeom prst="roundRect">
            <a:avLst/>
          </a:prstGeom>
          <a:solidFill>
            <a:srgbClr val="00A9B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0" name="Oval 39"/>
          <p:cNvSpPr/>
          <p:nvPr/>
        </p:nvSpPr>
        <p:spPr>
          <a:xfrm>
            <a:off x="8616258" y="1452793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112766" y="3989215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908513" y="2062814"/>
            <a:ext cx="888561" cy="766076"/>
          </a:xfrm>
          <a:prstGeom prst="ellipse">
            <a:avLst/>
          </a:prstGeom>
          <a:noFill/>
          <a:ln>
            <a:solidFill>
              <a:srgbClr val="00A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9" grpId="0"/>
      <p:bldP spid="41" grpId="0"/>
      <p:bldP spid="44" grpId="0"/>
      <p:bldP spid="45" grpId="0"/>
      <p:bldP spid="46" grpId="0"/>
      <p:bldP spid="47" grpId="0"/>
      <p:bldP spid="36" grpId="0"/>
      <p:bldP spid="36" grpId="1"/>
      <p:bldP spid="37" grpId="0"/>
      <p:bldP spid="37" grpId="1"/>
      <p:bldP spid="3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09AF85-45A5-4613-B12E-BFDC20FE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vasudev.barjadiya@darshan.ac.in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4CBA8C8-FA78-4D49-9EF1-47756152D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901 64 27 200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6584E9B-E21C-4E0E-BA19-AD78AF107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Vasudev Barjadiya</a:t>
            </a:r>
          </a:p>
        </p:txBody>
      </p:sp>
      <p:pic>
        <p:nvPicPr>
          <p:cNvPr id="44" name="Picture Placeholder 9">
            <a:extLst>
              <a:ext uri="{FF2B5EF4-FFF2-40B4-BE49-F238E27FC236}">
                <a16:creationId xmlns:a16="http://schemas.microsoft.com/office/drawing/2014/main" id="{348A4B38-2CAA-493E-B655-79CC3983DD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B14440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64BE-1ABF-4F93-BE28-58A5DDD1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Binary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66700" indent="-266700"/>
                <a:r>
                  <a:rPr lang="en-GB" b="1" u="sng" dirty="0">
                    <a:solidFill>
                      <a:srgbClr val="002060"/>
                    </a:solidFill>
                  </a:rPr>
                  <a:t>Relation on a Set:</a:t>
                </a:r>
                <a:r>
                  <a:rPr lang="en-GB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536575" lvl="1" indent="-266700"/>
                <a:r>
                  <a:rPr lang="en-GB" dirty="0">
                    <a:solidFill>
                      <a:srgbClr val="002060"/>
                    </a:solidFill>
                  </a:rPr>
                  <a:t>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is a relation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623888" indent="0">
                  <a:buNone/>
                </a:pPr>
                <a:r>
                  <a:rPr lang="en-GB" altLang="en-US" dirty="0">
                    <a:solidFill>
                      <a:srgbClr val="002060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alt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alt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IN" alt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alt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alt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623888" lvl="1"/>
                <a:r>
                  <a:rPr lang="en-GB" dirty="0"/>
                  <a:t>For example:</a:t>
                </a:r>
              </a:p>
              <a:p>
                <a:pPr marL="895350" lvl="2"/>
                <a:r>
                  <a:rPr lang="en-GB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1, 2, 3 </m:t>
                        </m:r>
                      </m:e>
                    </m:d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898525" lvl="1" indent="0">
                  <a:buNone/>
                </a:pPr>
                <a:r>
                  <a:rPr lang="en-GB" dirty="0"/>
                  <a:t>So,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can be </a:t>
                </a:r>
              </a:p>
              <a:p>
                <a:pPr marL="8985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s-ES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 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 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 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 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 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s-ES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898525" lvl="1" indent="0">
                  <a:buNone/>
                </a:pPr>
                <a:r>
                  <a:rPr lang="en-GB" dirty="0"/>
                  <a:t>Here, diagonal pairs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620713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620713" lvl="1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52044-CAB3-419C-87A2-B600CFAC6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9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Properties of Relation </a:t>
            </a:r>
          </a:p>
        </p:txBody>
      </p:sp>
    </p:spTree>
    <p:extLst>
      <p:ext uri="{BB962C8B-B14F-4D97-AF65-F5344CB8AC3E}">
        <p14:creationId xmlns:p14="http://schemas.microsoft.com/office/powerpoint/2010/main" val="86206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B9D737-B713-471E-A19F-D6021B5E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properties that are used to classify relations on a set.</a:t>
            </a:r>
          </a:p>
          <a:p>
            <a:pPr marL="717550" lvl="1"/>
            <a:r>
              <a:rPr lang="en-IN" dirty="0"/>
              <a:t>Reflexive Relation</a:t>
            </a:r>
          </a:p>
          <a:p>
            <a:pPr marL="717550" lvl="1"/>
            <a:r>
              <a:rPr lang="en-IN" dirty="0"/>
              <a:t>Irreflexive Relation</a:t>
            </a:r>
          </a:p>
          <a:p>
            <a:pPr marL="717550" lvl="1"/>
            <a:r>
              <a:rPr lang="en-IN" dirty="0"/>
              <a:t>Symmetric Relation</a:t>
            </a:r>
          </a:p>
          <a:p>
            <a:pPr marL="717550" lvl="1"/>
            <a:r>
              <a:rPr lang="en-IN" dirty="0"/>
              <a:t>Asymmetric Relation</a:t>
            </a:r>
          </a:p>
          <a:p>
            <a:pPr marL="717550" lvl="1"/>
            <a:r>
              <a:rPr lang="en-IN" dirty="0"/>
              <a:t>Anti-symmetric Relation</a:t>
            </a:r>
          </a:p>
          <a:p>
            <a:pPr marL="717550" lvl="1"/>
            <a:r>
              <a:rPr lang="en-IN" dirty="0"/>
              <a:t>Transitive Relation</a:t>
            </a:r>
          </a:p>
        </p:txBody>
      </p:sp>
    </p:spTree>
    <p:extLst>
      <p:ext uri="{BB962C8B-B14F-4D97-AF65-F5344CB8AC3E}">
        <p14:creationId xmlns:p14="http://schemas.microsoft.com/office/powerpoint/2010/main" val="233506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reﬂexive</a:t>
                </a:r>
                <a:r>
                  <a:rPr lang="en-GB" dirty="0">
                    <a:latin typeface="+mj-lt"/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, ∀</m:t>
                    </m:r>
                    <m: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latin typeface="+mj-lt"/>
                  </a:rPr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60475" lvl="3"/>
                <a:r>
                  <a:rPr lang="pt-BR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pt-BR" i="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/>
              </a:p>
              <a:p>
                <a:pPr marL="1260475" lvl="3">
                  <a:spcBef>
                    <a:spcPts val="600"/>
                  </a:spcBef>
                </a:pPr>
                <a:r>
                  <a:rPr lang="en-GB" dirty="0">
                    <a:latin typeface="+mj-lt"/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+mj-lt"/>
                  </a:rPr>
                  <a:t>is </a:t>
                </a:r>
                <a:r>
                  <a:rPr lang="en-IN" dirty="0">
                    <a:latin typeface="+mj-lt"/>
                  </a:rPr>
                  <a:t>reflexive</a:t>
                </a:r>
                <a:r>
                  <a:rPr lang="en-GB" dirty="0">
                    <a:latin typeface="+mj-lt"/>
                  </a:rPr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60475" lvl="3"/>
                <a:r>
                  <a:rPr lang="pt-BR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pPr marL="1260475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FF0000"/>
                    </a:solidFill>
                  </a:rPr>
                  <a:t>not</a:t>
                </a:r>
                <a:r>
                  <a:rPr lang="en-GB" dirty="0"/>
                  <a:t> </a:t>
                </a:r>
                <a:r>
                  <a:rPr lang="en-IN" dirty="0"/>
                  <a:t>reflexive.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>
                <a:blip r:embed="rId2"/>
                <a:stretch>
                  <a:fillRect l="-971" b="-3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Reflexive Relation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3AAB3A-1DDE-47E7-87CC-3E62D4C0F430}"/>
              </a:ext>
            </a:extLst>
          </p:cNvPr>
          <p:cNvSpPr/>
          <p:nvPr/>
        </p:nvSpPr>
        <p:spPr>
          <a:xfrm>
            <a:off x="2255044" y="2892865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AF48DF-05CF-4BBE-B5BF-1C0A84E59E8E}"/>
              </a:ext>
            </a:extLst>
          </p:cNvPr>
          <p:cNvSpPr/>
          <p:nvPr/>
        </p:nvSpPr>
        <p:spPr>
          <a:xfrm>
            <a:off x="5560219" y="2892865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FE17A7-4952-42EB-914B-1117CF8D223D}"/>
              </a:ext>
            </a:extLst>
          </p:cNvPr>
          <p:cNvSpPr/>
          <p:nvPr/>
        </p:nvSpPr>
        <p:spPr>
          <a:xfrm>
            <a:off x="7760494" y="2892865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5526B4-3089-43C1-BF1E-F0A4CB3A2501}"/>
              </a:ext>
            </a:extLst>
          </p:cNvPr>
          <p:cNvSpPr/>
          <p:nvPr/>
        </p:nvSpPr>
        <p:spPr>
          <a:xfrm>
            <a:off x="9960769" y="2892865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8B6898-79AD-4592-8ACE-19A464E7AF11}"/>
              </a:ext>
            </a:extLst>
          </p:cNvPr>
          <p:cNvSpPr/>
          <p:nvPr/>
        </p:nvSpPr>
        <p:spPr>
          <a:xfrm>
            <a:off x="2255044" y="4832858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4E63D7-0B07-40A6-8712-EE17D0E1A4DC}"/>
              </a:ext>
            </a:extLst>
          </p:cNvPr>
          <p:cNvSpPr/>
          <p:nvPr/>
        </p:nvSpPr>
        <p:spPr>
          <a:xfrm>
            <a:off x="4464844" y="4832858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CC1E6B-DFEE-46BB-82B6-BA0B759FF382}"/>
              </a:ext>
            </a:extLst>
          </p:cNvPr>
          <p:cNvSpPr/>
          <p:nvPr/>
        </p:nvSpPr>
        <p:spPr>
          <a:xfrm>
            <a:off x="6674644" y="4832858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804941-5445-48E9-81FA-4C346839A20E}"/>
                  </a:ext>
                </a:extLst>
              </p:cNvPr>
              <p:cNvSpPr txBox="1"/>
              <p:nvPr/>
            </p:nvSpPr>
            <p:spPr>
              <a:xfrm>
                <a:off x="8896351" y="952187"/>
                <a:ext cx="3295650" cy="523220"/>
              </a:xfrm>
              <a:prstGeom prst="rect">
                <a:avLst/>
              </a:prstGeom>
              <a:solidFill>
                <a:srgbClr val="009AAE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IN" dirty="0"/>
                  <a:t>“</a:t>
                </a:r>
                <a14:m>
                  <m:oMath xmlns:m="http://schemas.openxmlformats.org/officeDocument/2006/math">
                    <m:r>
                      <a:rPr lang="en-IN" dirty="0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IN" dirty="0"/>
                  <a:t>” means “for every”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804941-5445-48E9-81FA-4C34683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351" y="952187"/>
                <a:ext cx="3295650" cy="523220"/>
              </a:xfrm>
              <a:prstGeom prst="rect">
                <a:avLst/>
              </a:prstGeom>
              <a:blipFill>
                <a:blip r:embed="rId3"/>
                <a:stretch>
                  <a:fillRect l="-2403" t="-11628" r="-2403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4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Irreflexive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irreﬂexive</a:t>
                </a:r>
                <a:r>
                  <a:rPr lang="en-GB" dirty="0">
                    <a:latin typeface="+mj-lt"/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, ∀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57300" lvl="3"/>
                <a:r>
                  <a:rPr lang="pt-BR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pt-BR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, 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GB" dirty="0">
                        <a:latin typeface="+mj-lt"/>
                      </a:rPr>
                      <m:t>.</m:t>
                    </m:r>
                  </m:oMath>
                </a14:m>
                <a:endParaRPr lang="en-GB" dirty="0">
                  <a:latin typeface="+mj-lt"/>
                </a:endParaRPr>
              </a:p>
              <a:p>
                <a:pPr marL="1260000" lvl="3">
                  <a:spcBef>
                    <a:spcPts val="600"/>
                  </a:spcBef>
                </a:pPr>
                <a:r>
                  <a:rPr lang="en-GB" dirty="0"/>
                  <a:t>Hence</a:t>
                </a:r>
                <a:r>
                  <a:rPr lang="en-GB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+mj-lt"/>
                  </a:rPr>
                  <a:t>is irreflexive.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57300" lvl="3"/>
                <a:r>
                  <a:rPr lang="pt-BR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GB" dirty="0"/>
                      <m:t>.</m:t>
                    </m:r>
                  </m:oMath>
                </a14:m>
                <a:endParaRPr lang="en-GB" dirty="0"/>
              </a:p>
              <a:p>
                <a:pPr marL="1260000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FF0000"/>
                    </a:solidFill>
                  </a:rPr>
                  <a:t>not</a:t>
                </a:r>
                <a:r>
                  <a:rPr lang="en-GB" dirty="0"/>
                  <a:t> irreflexive.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>
                <a:blip r:embed="rId2"/>
                <a:stretch>
                  <a:fillRect l="-971" b="-3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11CCD7-6681-479F-8E02-7369E749E3AB}"/>
              </a:ext>
            </a:extLst>
          </p:cNvPr>
          <p:cNvSpPr/>
          <p:nvPr/>
        </p:nvSpPr>
        <p:spPr>
          <a:xfrm>
            <a:off x="4463257" y="4826572"/>
            <a:ext cx="873918" cy="44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75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symmetric</a:t>
                </a:r>
                <a:r>
                  <a:rPr lang="en-GB" dirty="0">
                    <a:latin typeface="+mj-lt"/>
                  </a:rPr>
                  <a:t>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, then </a:t>
                </a:r>
                <a:br>
                  <a:rPr lang="en-GB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, ∀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57300" lvl="3"/>
                <a:r>
                  <a:rPr lang="en-IN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pt-BR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, 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2, 1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, 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2, 3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3, 2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3, 3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</a:t>
                </a:r>
                <a:r>
                  <a:rPr lang="en-IN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Cambria Math" panose="02040503050406030204" pitchFamily="18" charset="0"/>
                  </a:rPr>
                  <a:t> </a:t>
                </a:r>
                <a:r>
                  <a:rPr lang="en-IN" dirty="0">
                    <a:latin typeface="+mj-lt"/>
                  </a:rPr>
                  <a:t>is symmetric.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2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symmetric</a:t>
                </a:r>
                <a:r>
                  <a:rPr lang="en-GB" dirty="0">
                    <a:latin typeface="+mj-lt"/>
                  </a:rPr>
                  <a:t>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, then </a:t>
                </a:r>
                <a:br>
                  <a:rPr lang="en-GB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, ∀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1200" lvl="2" indent="-23040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57300" lvl="3"/>
                <a:r>
                  <a:rPr lang="en-IN" dirty="0">
                    <a:latin typeface="+mj-lt"/>
                  </a:rPr>
                  <a:t>Here,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</a:t>
                </a:r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/>
                  <a:t> symmetric.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2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43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6" y="548682"/>
            <a:ext cx="966690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3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Properties of Relation in a Set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Matrix and Graph Representation of a Relation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Partition and Covering of a Set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Equivalence Relation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Partially Ordered Relation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Cover and </a:t>
            </a:r>
            <a:r>
              <a:rPr lang="en-IN" sz="2400" dirty="0" err="1">
                <a:solidFill>
                  <a:srgbClr val="002060"/>
                </a:solidFill>
              </a:rPr>
              <a:t>Hasse</a:t>
            </a:r>
            <a:r>
              <a:rPr lang="en-IN" sz="2400" dirty="0">
                <a:solidFill>
                  <a:srgbClr val="002060"/>
                </a:solidFill>
              </a:rPr>
              <a:t> Diagram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Chains and Anti Chains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Totally Ordered Set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Least and Greatest Members, Minimal and Maximal Elements, and </a:t>
            </a:r>
          </a:p>
          <a:p>
            <a:pPr lvl="1"/>
            <a:r>
              <a:rPr lang="en-IN" sz="2400" dirty="0">
                <a:solidFill>
                  <a:srgbClr val="002060"/>
                </a:solidFill>
              </a:rPr>
              <a:t>      	Least Upper Bound and Greatest Lower Bound. </a:t>
            </a:r>
            <a:endParaRPr lang="en-US" sz="240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asymmetric</a:t>
                </a:r>
                <a:r>
                  <a:rPr lang="en-GB" dirty="0">
                    <a:latin typeface="+mj-lt"/>
                  </a:rPr>
                  <a:t>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, then </a:t>
                </a:r>
                <a:br>
                  <a:rPr lang="en-IN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, ∀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A287BE-AB8E-45B4-BDE7-1A9A2B53D5FA}"/>
              </a:ext>
            </a:extLst>
          </p:cNvPr>
          <p:cNvSpPr txBox="1"/>
          <p:nvPr/>
        </p:nvSpPr>
        <p:spPr>
          <a:xfrm>
            <a:off x="2182211" y="2283542"/>
            <a:ext cx="7827578" cy="523220"/>
          </a:xfrm>
          <a:prstGeom prst="rect">
            <a:avLst/>
          </a:prstGeom>
          <a:solidFill>
            <a:srgbClr val="009AAE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+mj-lt"/>
              </a:rPr>
              <a:t>Asymmetric relation </a:t>
            </a:r>
            <a:r>
              <a:rPr lang="en-IN" sz="2800" b="1" dirty="0">
                <a:solidFill>
                  <a:schemeClr val="bg1"/>
                </a:solidFill>
                <a:latin typeface="+mj-lt"/>
              </a:rPr>
              <a:t>does not contain diagonal pairs</a:t>
            </a:r>
            <a:r>
              <a:rPr lang="en-IN" sz="2800" dirty="0">
                <a:solidFill>
                  <a:schemeClr val="bg1"/>
                </a:solidFill>
                <a:latin typeface="+mj-lt"/>
              </a:rPr>
              <a:t>.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5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marL="1260475" lvl="3"/>
                <a:r>
                  <a:rPr lang="en-IN" dirty="0"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2, 3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, 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3, 2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. </a:t>
                </a:r>
              </a:p>
              <a:p>
                <a:pPr marL="1260475" lvl="3">
                  <a:spcBef>
                    <a:spcPts val="600"/>
                  </a:spcBef>
                </a:pPr>
                <a:r>
                  <a:rPr lang="en-GB" dirty="0"/>
                  <a:t>Hence</a:t>
                </a:r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>
                    <a:latin typeface="+mj-lt"/>
                  </a:rPr>
                  <a:t> asymmetric.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62063" lvl="3"/>
                <a:r>
                  <a:rPr lang="en-IN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, 2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+mj-lt"/>
                </a:endParaRPr>
              </a:p>
              <a:p>
                <a:pPr marL="1262063" lvl="3">
                  <a:spcBef>
                    <a:spcPts val="600"/>
                  </a:spcBef>
                </a:pPr>
                <a:r>
                  <a:rPr lang="en-GB" dirty="0"/>
                  <a:t>Hence</a:t>
                </a:r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asymmetric.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9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antisymmetric</a:t>
                </a:r>
                <a:r>
                  <a:rPr lang="en-GB" dirty="0">
                    <a:latin typeface="+mj-lt"/>
                  </a:rPr>
                  <a:t>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latin typeface="+mj-lt"/>
                  </a:rPr>
                  <a:t> then</a:t>
                </a:r>
                <a:r>
                  <a:rPr lang="en-IN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, ∀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, then there is no need to discuss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 algn="ctr">
                  <a:buNone/>
                </a:pP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OR</a:t>
                </a:r>
              </a:p>
              <a:p>
                <a:r>
                  <a:rPr lang="en-GB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is antisymmetric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, </m:t>
                    </m:r>
                    <m:r>
                      <a:rPr lang="en-IN" b="1" i="0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7B76C2-8D9E-4A8E-85D1-1FC7B0B7005A}"/>
              </a:ext>
            </a:extLst>
          </p:cNvPr>
          <p:cNvSpPr txBox="1"/>
          <p:nvPr/>
        </p:nvSpPr>
        <p:spPr>
          <a:xfrm>
            <a:off x="1319048" y="5147486"/>
            <a:ext cx="9553904" cy="523220"/>
          </a:xfrm>
          <a:prstGeom prst="rect">
            <a:avLst/>
          </a:prstGeom>
          <a:solidFill>
            <a:srgbClr val="009AA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Antisymmetric relation </a:t>
            </a:r>
            <a:r>
              <a:rPr lang="en-GB" b="1" dirty="0"/>
              <a:t>may contain diagonal pairs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1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Antisymmetric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/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1257300" lvl="3"/>
                <a:r>
                  <a:rPr lang="pt-BR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i="0" dirty="0">
                    <a:latin typeface="+mj-lt"/>
                  </a:rPr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, 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i="0" dirty="0">
                    <a:latin typeface="+mj-lt"/>
                  </a:rPr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So, no need to discuss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antisymmetric.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marL="1257300" lvl="3"/>
                <a:r>
                  <a:rPr lang="en-IN" dirty="0"/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but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. 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/>
                  <a:t> antisymmetric.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>
                <a:blip r:embed="rId2"/>
                <a:stretch>
                  <a:fillRect l="-971" b="-2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Transitive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is </a:t>
                </a:r>
                <a:r>
                  <a:rPr lang="en-IN" b="1" dirty="0">
                    <a:solidFill>
                      <a:srgbClr val="FF0000"/>
                    </a:solidFill>
                    <a:latin typeface="+mj-lt"/>
                  </a:rPr>
                  <a:t>transitive</a:t>
                </a:r>
                <a:r>
                  <a:rPr lang="en-GB" dirty="0">
                    <a:latin typeface="+mj-lt"/>
                  </a:rPr>
                  <a:t> if </a:t>
                </a:r>
                <a:r>
                  <a:rPr lang="en-IN" dirty="0"/>
                  <a:t>whenever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i="0" dirty="0">
                    <a:latin typeface="+mj-lt"/>
                  </a:rPr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, ∀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GB" dirty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, then there is no need to discuss about </a:t>
                </a:r>
              </a:p>
              <a:p>
                <a:pPr marL="268288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b="1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. 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For example:</a:t>
                </a:r>
              </a:p>
              <a:p>
                <a:pPr marL="628650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be relations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1260475" lvl="3"/>
                <a:r>
                  <a:rPr lang="en-IN" dirty="0"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, 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.</a:t>
                </a:r>
                <a:endParaRPr lang="en-IN" dirty="0"/>
              </a:p>
              <a:p>
                <a:pPr marL="1260475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>
                    <a:latin typeface="+mj-lt"/>
                  </a:rPr>
                  <a:t> </a:t>
                </a:r>
                <a:r>
                  <a:rPr lang="en-IN" dirty="0"/>
                  <a:t>transitive.</a:t>
                </a:r>
                <a:r>
                  <a:rPr lang="en-IN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 rotWithShape="0">
                <a:blip r:embed="rId2"/>
                <a:stretch>
                  <a:fillRect l="-971" r="-1074" b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7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3508D-2E66-46B0-A26B-A1BCE9A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Transitive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</p:spPr>
            <p:txBody>
              <a:bodyPr/>
              <a:lstStyle/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latin typeface="+mj-lt"/>
                </a:endParaRPr>
              </a:p>
              <a:p>
                <a:pPr marL="1257300" lvl="3"/>
                <a:r>
                  <a:rPr lang="en-IN" dirty="0"/>
                  <a:t>Here,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.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+mj-lt"/>
                  </a:rPr>
                  <a:t> is </a:t>
                </a:r>
                <a:r>
                  <a:rPr lang="en-IN" dirty="0"/>
                  <a:t>transitive.</a:t>
                </a:r>
              </a:p>
              <a:p>
                <a:pPr marL="962025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, </m:t>
                        </m:r>
                        <m:d>
                          <m:d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marL="1257300" lvl="3"/>
                <a:r>
                  <a:rPr lang="en-IN" dirty="0"/>
                  <a:t>Here,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So, there is no need to discuss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1257300" lvl="3">
                  <a:spcBef>
                    <a:spcPts val="600"/>
                  </a:spcBef>
                </a:pPr>
                <a:r>
                  <a:rPr lang="en-GB" dirty="0"/>
                  <a:t>Hence,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is transitive.</a:t>
                </a:r>
              </a:p>
              <a:p>
                <a:pPr marL="800100" lvl="2"/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B9D737-B713-471E-A19F-D6021B5E0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107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0485CD-AE5B-42E6-B3D5-A6E1560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Method 1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FC631-C465-4636-BE7E-8E7FD0D37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Properties of Relation </a:t>
            </a:r>
          </a:p>
        </p:txBody>
      </p:sp>
    </p:spTree>
    <p:extLst>
      <p:ext uri="{BB962C8B-B14F-4D97-AF65-F5344CB8AC3E}">
        <p14:creationId xmlns:p14="http://schemas.microsoft.com/office/powerpoint/2010/main" val="164596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0" y="904013"/>
                <a:ext cx="10381639" cy="267765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spcBef>
                    <a:spcPts val="600"/>
                  </a:spcBef>
                </a:pPr>
                <a:r>
                  <a:rPr lang="en-GB" dirty="0"/>
                  <a:t>For each of these relations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, </a:t>
                </a:r>
                <a:r>
                  <a:rPr lang="en-IN" dirty="0"/>
                  <a:t>determine</a:t>
                </a:r>
                <a:r>
                  <a:rPr lang="en-GB" dirty="0"/>
                  <a:t> whether it is reflexive, irreflexive, </a:t>
                </a:r>
                <a:r>
                  <a:rPr lang="en-IN" dirty="0"/>
                  <a:t>symmetric, asymmetric, antisymmetric or transitive</a:t>
                </a:r>
                <a:r>
                  <a:rPr lang="en-GB" dirty="0"/>
                  <a:t>.</a:t>
                </a:r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i="1" dirty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i="1" dirty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904013"/>
                <a:ext cx="10381639" cy="2677656"/>
              </a:xfrm>
              <a:prstGeom prst="rect">
                <a:avLst/>
              </a:prstGeom>
              <a:blipFill>
                <a:blip r:embed="rId2"/>
                <a:stretch>
                  <a:fillRect l="-1174" t="-1818" r="-1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03756" y="3704874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3704874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3704874"/>
                <a:ext cx="886106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BF717D-D686-4FAB-9BA0-4AD808AD5F21}"/>
              </a:ext>
            </a:extLst>
          </p:cNvPr>
          <p:cNvSpPr txBox="1"/>
          <p:nvPr/>
        </p:nvSpPr>
        <p:spPr>
          <a:xfrm>
            <a:off x="4010857" y="4351662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/>
              <p:nvPr/>
            </p:nvSpPr>
            <p:spPr>
              <a:xfrm>
                <a:off x="4359200" y="4812055"/>
                <a:ext cx="755030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1, 1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2, 2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3, 3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4, 4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200" y="4812055"/>
                <a:ext cx="755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E5C06-A4D3-4C4A-B015-DAD25E3BE25F}"/>
                  </a:ext>
                </a:extLst>
              </p:cNvPr>
              <p:cNvSpPr txBox="1"/>
              <p:nvPr/>
            </p:nvSpPr>
            <p:spPr>
              <a:xfrm>
                <a:off x="4010857" y="5418805"/>
                <a:ext cx="292024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E5C06-A4D3-4C4A-B015-DAD25E3B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857" y="5418805"/>
                <a:ext cx="2920246" cy="523220"/>
              </a:xfrm>
              <a:prstGeom prst="rect">
                <a:avLst/>
              </a:prstGeom>
              <a:blipFill>
                <a:blip r:embed="rId5"/>
                <a:stretch>
                  <a:fillRect l="-4384" t="-11628" r="-104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/>
              <p:nvPr/>
            </p:nvSpPr>
            <p:spPr>
              <a:xfrm>
                <a:off x="4010857" y="5989658"/>
                <a:ext cx="593324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reflexive, it is </a:t>
                </a:r>
                <a:r>
                  <a:rPr lang="en-IN" b="1" dirty="0"/>
                  <a:t>not irreflexive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857" y="5989658"/>
                <a:ext cx="5933243" cy="523220"/>
              </a:xfrm>
              <a:prstGeom prst="rect">
                <a:avLst/>
              </a:prstGeom>
              <a:blipFill>
                <a:blip r:embed="rId6"/>
                <a:stretch>
                  <a:fillRect l="-2158" t="-12941" r="-1747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5DA0761-2DFD-4EA3-BB37-073B55D1044B}"/>
              </a:ext>
            </a:extLst>
          </p:cNvPr>
          <p:cNvSpPr txBox="1"/>
          <p:nvPr/>
        </p:nvSpPr>
        <p:spPr>
          <a:xfrm>
            <a:off x="1694490" y="4320364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73A318-8AA1-4B22-A558-F340654F85C0}"/>
              </a:ext>
            </a:extLst>
          </p:cNvPr>
          <p:cNvSpPr txBox="1"/>
          <p:nvPr/>
        </p:nvSpPr>
        <p:spPr>
          <a:xfrm>
            <a:off x="1694490" y="5957350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Irreflexive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67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6" grpId="0"/>
      <p:bldP spid="8" grpId="0"/>
      <p:bldP spid="24" grpId="0" animBg="1"/>
      <p:bldP spid="32" grpId="0"/>
      <p:bldP spid="33" grpId="0"/>
      <p:bldP spid="34" grpId="0"/>
      <p:bldP spid="35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F55A174-D230-429F-88CF-819558B8126B}"/>
              </a:ext>
            </a:extLst>
          </p:cNvPr>
          <p:cNvSpPr txBox="1"/>
          <p:nvPr/>
        </p:nvSpPr>
        <p:spPr>
          <a:xfrm>
            <a:off x="4098259" y="1459859"/>
            <a:ext cx="93904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BB7D4-5138-4CB7-B498-29E225D21872}"/>
                  </a:ext>
                </a:extLst>
              </p:cNvPr>
              <p:cNvSpPr txBox="1"/>
              <p:nvPr/>
            </p:nvSpPr>
            <p:spPr>
              <a:xfrm>
                <a:off x="4653938" y="1983079"/>
                <a:ext cx="1046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BB7D4-5138-4CB7-B498-29E225D21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38" y="1983079"/>
                <a:ext cx="10463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4E8BC-BC5D-4947-AFCA-1689622CCC5B}"/>
                  </a:ext>
                </a:extLst>
              </p:cNvPr>
              <p:cNvSpPr txBox="1"/>
              <p:nvPr/>
            </p:nvSpPr>
            <p:spPr>
              <a:xfrm>
                <a:off x="5700245" y="1983079"/>
                <a:ext cx="1897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4E8BC-BC5D-4947-AFCA-1689622C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45" y="1983079"/>
                <a:ext cx="18970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181DD-91AC-4BA8-8836-0D021F9DA5AA}"/>
                  </a:ext>
                </a:extLst>
              </p:cNvPr>
              <p:cNvSpPr txBox="1"/>
              <p:nvPr/>
            </p:nvSpPr>
            <p:spPr>
              <a:xfrm>
                <a:off x="4098260" y="2648207"/>
                <a:ext cx="34990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181DD-91AC-4BA8-8836-0D021F9DA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60" y="2648207"/>
                <a:ext cx="3499020" cy="523220"/>
              </a:xfrm>
              <a:prstGeom prst="rect">
                <a:avLst/>
              </a:prstGeom>
              <a:blipFill>
                <a:blip r:embed="rId5"/>
                <a:stretch>
                  <a:fillRect l="-3484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5920D6-D81E-48DD-85B1-0C0C1A8A0FC5}"/>
                  </a:ext>
                </a:extLst>
              </p:cNvPr>
              <p:cNvSpPr txBox="1"/>
              <p:nvPr/>
            </p:nvSpPr>
            <p:spPr>
              <a:xfrm>
                <a:off x="4098259" y="3573391"/>
                <a:ext cx="641456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symmetric, it is </a:t>
                </a:r>
                <a:r>
                  <a:rPr lang="en-IN" b="1" dirty="0"/>
                  <a:t>not asymmetric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5920D6-D81E-48DD-85B1-0C0C1A8A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59" y="3573391"/>
                <a:ext cx="6414560" cy="523220"/>
              </a:xfrm>
              <a:prstGeom prst="rect">
                <a:avLst/>
              </a:prstGeom>
              <a:blipFill>
                <a:blip r:embed="rId6"/>
                <a:stretch>
                  <a:fillRect l="-1899" t="-11628" r="-170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59859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E37F2-7EFE-46B7-AA88-17B22C6F68E2}"/>
              </a:ext>
            </a:extLst>
          </p:cNvPr>
          <p:cNvSpPr txBox="1"/>
          <p:nvPr/>
        </p:nvSpPr>
        <p:spPr>
          <a:xfrm>
            <a:off x="1694490" y="461840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BEA2C-A1DD-4E25-B259-E1E8C5388CF0}"/>
              </a:ext>
            </a:extLst>
          </p:cNvPr>
          <p:cNvSpPr txBox="1"/>
          <p:nvPr/>
        </p:nvSpPr>
        <p:spPr>
          <a:xfrm>
            <a:off x="4098259" y="4613311"/>
            <a:ext cx="93904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B7092C-06AE-4452-B658-F44D786FCDC5}"/>
                  </a:ext>
                </a:extLst>
              </p:cNvPr>
              <p:cNvSpPr txBox="1"/>
              <p:nvPr/>
            </p:nvSpPr>
            <p:spPr>
              <a:xfrm>
                <a:off x="4653938" y="5136531"/>
                <a:ext cx="1046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B7092C-06AE-4452-B658-F44D786FC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38" y="5136531"/>
                <a:ext cx="104630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EE90E8-B4A0-40EA-B38B-A02D4AF22981}"/>
                  </a:ext>
                </a:extLst>
              </p:cNvPr>
              <p:cNvSpPr txBox="1"/>
              <p:nvPr/>
            </p:nvSpPr>
            <p:spPr>
              <a:xfrm>
                <a:off x="5700245" y="5136531"/>
                <a:ext cx="1897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EE90E8-B4A0-40EA-B38B-A02D4AF22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45" y="5136531"/>
                <a:ext cx="18970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346FD-9F7B-4B18-B669-2EAE9F5C9982}"/>
                  </a:ext>
                </a:extLst>
              </p:cNvPr>
              <p:cNvSpPr txBox="1"/>
              <p:nvPr/>
            </p:nvSpPr>
            <p:spPr>
              <a:xfrm>
                <a:off x="4098259" y="5801659"/>
                <a:ext cx="4598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 antisymmetric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1346FD-9F7B-4B18-B669-2EAE9F5C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59" y="5801659"/>
                <a:ext cx="4598065" cy="523220"/>
              </a:xfrm>
              <a:prstGeom prst="rect">
                <a:avLst/>
              </a:prstGeom>
              <a:blipFill>
                <a:blip r:embed="rId9"/>
                <a:stretch>
                  <a:fillRect l="-264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15CA1A-6E11-483A-870A-E5050D97BC58}"/>
                  </a:ext>
                </a:extLst>
              </p:cNvPr>
              <p:cNvSpPr txBox="1"/>
              <p:nvPr/>
            </p:nvSpPr>
            <p:spPr>
              <a:xfrm>
                <a:off x="7597279" y="5163702"/>
                <a:ext cx="16419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but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15CA1A-6E11-483A-870A-E5050D97B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79" y="5163702"/>
                <a:ext cx="1641971" cy="523220"/>
              </a:xfrm>
              <a:prstGeom prst="rect">
                <a:avLst/>
              </a:prstGeom>
              <a:blipFill>
                <a:blip r:embed="rId10"/>
                <a:stretch>
                  <a:fillRect l="-740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2E920ED-064E-47F6-A259-A5CFE183E8F7}"/>
              </a:ext>
            </a:extLst>
          </p:cNvPr>
          <p:cNvSpPr txBox="1"/>
          <p:nvPr/>
        </p:nvSpPr>
        <p:spPr>
          <a:xfrm>
            <a:off x="1694490" y="3545560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560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4" grpId="0"/>
      <p:bldP spid="15" grpId="0"/>
      <p:bldP spid="17" grpId="0"/>
      <p:bldP spid="19" grpId="0"/>
      <p:bldP spid="21" grpId="0" animBg="1"/>
      <p:bldP spid="23" grpId="0" animBg="1"/>
      <p:bldP spid="25" grpId="0"/>
      <p:bldP spid="26" grpId="0"/>
      <p:bldP spid="27" grpId="0"/>
      <p:bldP spid="28" grpId="0"/>
      <p:bldP spid="31" grpId="0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82E26-B372-4840-BF43-5C24A34AC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86997"/>
              </p:ext>
            </p:extLst>
          </p:nvPr>
        </p:nvGraphicFramePr>
        <p:xfrm>
          <a:off x="4146762" y="1968003"/>
          <a:ext cx="7753119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173740176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E18375-5E5E-42D8-88A8-7F4D679C7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90997"/>
              </p:ext>
            </p:extLst>
          </p:nvPr>
        </p:nvGraphicFramePr>
        <p:xfrm>
          <a:off x="4146761" y="2544003"/>
          <a:ext cx="7753119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417362381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176326377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4048824140"/>
                    </a:ext>
                  </a:extLst>
                </a:gridCol>
              </a:tblGrid>
              <a:tr h="576000">
                <a:tc rowSpan="2"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15332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340872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B409F8D6-35EE-4D9F-BACC-3C4FEA5D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941408"/>
              </p:ext>
            </p:extLst>
          </p:nvPr>
        </p:nvGraphicFramePr>
        <p:xfrm>
          <a:off x="4146762" y="4844565"/>
          <a:ext cx="7753119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173740176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B6532F4-94A6-4C8D-90E1-CEC6C9B8C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247748"/>
              </p:ext>
            </p:extLst>
          </p:nvPr>
        </p:nvGraphicFramePr>
        <p:xfrm>
          <a:off x="4146761" y="5420565"/>
          <a:ext cx="7753119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118938918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B2839E8-65FE-47A9-8819-3F98BB16A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28355"/>
              </p:ext>
            </p:extLst>
          </p:nvPr>
        </p:nvGraphicFramePr>
        <p:xfrm>
          <a:off x="4146762" y="5996565"/>
          <a:ext cx="7753119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35397900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/>
              <p:nvPr/>
            </p:nvSpPr>
            <p:spPr>
              <a:xfrm>
                <a:off x="4828234" y="1995003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4" y="1995003"/>
                <a:ext cx="1224856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611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/>
              <p:nvPr/>
            </p:nvSpPr>
            <p:spPr>
              <a:xfrm>
                <a:off x="7432535" y="1995003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1995003"/>
                <a:ext cx="1224856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/>
              <p:nvPr/>
            </p:nvSpPr>
            <p:spPr>
              <a:xfrm>
                <a:off x="9723465" y="1994393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1994393"/>
                <a:ext cx="19353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D3C41E-643A-417F-8233-B44BFCE7B052}"/>
                  </a:ext>
                </a:extLst>
              </p:cNvPr>
              <p:cNvSpPr txBox="1"/>
              <p:nvPr/>
            </p:nvSpPr>
            <p:spPr>
              <a:xfrm>
                <a:off x="4828234" y="2859003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D3C41E-643A-417F-8233-B44BFCE7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4" y="2859003"/>
                <a:ext cx="1224856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495D39-42AD-4B33-A07A-1913243C89DB}"/>
                  </a:ext>
                </a:extLst>
              </p:cNvPr>
              <p:cNvSpPr txBox="1"/>
              <p:nvPr/>
            </p:nvSpPr>
            <p:spPr>
              <a:xfrm>
                <a:off x="7432535" y="2570262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495D39-42AD-4B33-A07A-1913243C8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2570262"/>
                <a:ext cx="1224856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6E3AE-2CF1-4A25-A4D8-37D55273E72B}"/>
                  </a:ext>
                </a:extLst>
              </p:cNvPr>
              <p:cNvSpPr txBox="1"/>
              <p:nvPr/>
            </p:nvSpPr>
            <p:spPr>
              <a:xfrm>
                <a:off x="9723465" y="2567397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6E3AE-2CF1-4A25-A4D8-37D55273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2567397"/>
                <a:ext cx="19353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C6E791-3ECC-4C5C-8F19-0030CC6E8876}"/>
                  </a:ext>
                </a:extLst>
              </p:cNvPr>
              <p:cNvSpPr txBox="1"/>
              <p:nvPr/>
            </p:nvSpPr>
            <p:spPr>
              <a:xfrm>
                <a:off x="7432535" y="3144931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C6E791-3ECC-4C5C-8F19-0030CC6E8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3144931"/>
                <a:ext cx="1224856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8D2373-2AD2-494E-9F86-DBF79C1BA6A5}"/>
                  </a:ext>
                </a:extLst>
              </p:cNvPr>
              <p:cNvSpPr txBox="1"/>
              <p:nvPr/>
            </p:nvSpPr>
            <p:spPr>
              <a:xfrm>
                <a:off x="9723465" y="3144321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8D2373-2AD2-494E-9F86-DBF79C1B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3144321"/>
                <a:ext cx="19353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DCD6A1-270F-4DB0-AAC3-E0917625E58B}"/>
                  </a:ext>
                </a:extLst>
              </p:cNvPr>
              <p:cNvSpPr txBox="1"/>
              <p:nvPr/>
            </p:nvSpPr>
            <p:spPr>
              <a:xfrm>
                <a:off x="4828234" y="4871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DCD6A1-270F-4DB0-AAC3-E0917625E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4" y="4871565"/>
                <a:ext cx="1224856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7BE8C3-A092-4B76-9BAB-4728B163C29E}"/>
                  </a:ext>
                </a:extLst>
              </p:cNvPr>
              <p:cNvSpPr txBox="1"/>
              <p:nvPr/>
            </p:nvSpPr>
            <p:spPr>
              <a:xfrm>
                <a:off x="7432535" y="4871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7BE8C3-A092-4B76-9BAB-4728B163C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4871565"/>
                <a:ext cx="1224856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25266-4E9E-4645-94A9-B182BE94503A}"/>
                  </a:ext>
                </a:extLst>
              </p:cNvPr>
              <p:cNvSpPr txBox="1"/>
              <p:nvPr/>
            </p:nvSpPr>
            <p:spPr>
              <a:xfrm>
                <a:off x="9723465" y="4870955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25266-4E9E-4645-94A9-B182BE94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4870955"/>
                <a:ext cx="19353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5D9811-4387-48B5-9427-2067B9CAD6E6}"/>
                  </a:ext>
                </a:extLst>
              </p:cNvPr>
              <p:cNvSpPr txBox="1"/>
              <p:nvPr/>
            </p:nvSpPr>
            <p:spPr>
              <a:xfrm>
                <a:off x="4828233" y="5447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5D9811-4387-48B5-9427-2067B9CAD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3" y="5447565"/>
                <a:ext cx="1224856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992582-EC40-41A6-A043-2ADF5439B6FC}"/>
                  </a:ext>
                </a:extLst>
              </p:cNvPr>
              <p:cNvSpPr txBox="1"/>
              <p:nvPr/>
            </p:nvSpPr>
            <p:spPr>
              <a:xfrm>
                <a:off x="7432535" y="5447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992582-EC40-41A6-A043-2ADF5439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5447565"/>
                <a:ext cx="1224856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CF756E-6D82-43C0-8BF0-E2E2B43E3D9C}"/>
                  </a:ext>
                </a:extLst>
              </p:cNvPr>
              <p:cNvSpPr txBox="1"/>
              <p:nvPr/>
            </p:nvSpPr>
            <p:spPr>
              <a:xfrm>
                <a:off x="4828234" y="6023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CF756E-6D82-43C0-8BF0-E2E2B43E3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4" y="6023565"/>
                <a:ext cx="1224856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5A0FB0-052A-45FA-9861-465776A74AB3}"/>
                  </a:ext>
                </a:extLst>
              </p:cNvPr>
              <p:cNvSpPr txBox="1"/>
              <p:nvPr/>
            </p:nvSpPr>
            <p:spPr>
              <a:xfrm>
                <a:off x="7432535" y="6023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5A0FB0-052A-45FA-9861-465776A7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6023565"/>
                <a:ext cx="1224856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/>
              <p:nvPr/>
            </p:nvSpPr>
            <p:spPr>
              <a:xfrm>
                <a:off x="2008989" y="2194731"/>
                <a:ext cx="1797035" cy="95410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transitive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89" y="2194731"/>
                <a:ext cx="1797035" cy="954107"/>
              </a:xfrm>
              <a:prstGeom prst="rect">
                <a:avLst/>
              </a:prstGeom>
              <a:blipFill>
                <a:blip r:embed="rId18"/>
                <a:stretch>
                  <a:fillRect l="-2381" t="-6369" r="-2041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02EB08-1CD8-4513-9DBF-3F2DA43E120B}"/>
                  </a:ext>
                </a:extLst>
              </p:cNvPr>
              <p:cNvSpPr txBox="1"/>
              <p:nvPr/>
            </p:nvSpPr>
            <p:spPr>
              <a:xfrm>
                <a:off x="10078687" y="5447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02EB08-1CD8-4513-9DBF-3F2DA43E1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687" y="5447565"/>
                <a:ext cx="1224856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72B5D9-610C-48F2-8742-1725E8464BCF}"/>
                  </a:ext>
                </a:extLst>
              </p:cNvPr>
              <p:cNvSpPr txBox="1"/>
              <p:nvPr/>
            </p:nvSpPr>
            <p:spPr>
              <a:xfrm>
                <a:off x="10078688" y="6023565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72B5D9-610C-48F2-8742-1725E846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688" y="6023565"/>
                <a:ext cx="1224856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6755939-12F4-403D-80A9-9B2F7AC5B1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291101"/>
                  </p:ext>
                </p:extLst>
              </p:nvPr>
            </p:nvGraphicFramePr>
            <p:xfrm>
              <a:off x="4146762" y="1464003"/>
              <a:ext cx="7753119" cy="50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437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58437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58437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6755939-12F4-403D-80A9-9B2F7AC5B1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291101"/>
                  </p:ext>
                </p:extLst>
              </p:nvPr>
            </p:nvGraphicFramePr>
            <p:xfrm>
              <a:off x="4146762" y="1464003"/>
              <a:ext cx="7753119" cy="50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437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58437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58437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50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36" t="-1205" r="-200708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0000" t="-1205" r="-100235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200472" t="-1205" r="-472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899FFF5-0704-4273-9F53-CBA1D28F0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92791"/>
              </p:ext>
            </p:extLst>
          </p:nvPr>
        </p:nvGraphicFramePr>
        <p:xfrm>
          <a:off x="4146761" y="3687694"/>
          <a:ext cx="7753119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73">
                  <a:extLst>
                    <a:ext uri="{9D8B030D-6E8A-4147-A177-3AD203B41FA5}">
                      <a16:colId xmlns:a16="http://schemas.microsoft.com/office/drawing/2014/main" val="417362381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1763263773"/>
                    </a:ext>
                  </a:extLst>
                </a:gridCol>
                <a:gridCol w="2584373">
                  <a:extLst>
                    <a:ext uri="{9D8B030D-6E8A-4147-A177-3AD203B41FA5}">
                      <a16:colId xmlns:a16="http://schemas.microsoft.com/office/drawing/2014/main" val="4048824140"/>
                    </a:ext>
                  </a:extLst>
                </a:gridCol>
              </a:tblGrid>
              <a:tr h="576000">
                <a:tc rowSpan="2"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15332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3408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253B89-9CD1-442B-97C3-C49F7C332562}"/>
                  </a:ext>
                </a:extLst>
              </p:cNvPr>
              <p:cNvSpPr txBox="1"/>
              <p:nvPr/>
            </p:nvSpPr>
            <p:spPr>
              <a:xfrm>
                <a:off x="4828234" y="4002694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253B89-9CD1-442B-97C3-C49F7C33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34" y="4002694"/>
                <a:ext cx="1224856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C35A-212F-4139-916C-B442C790EB5A}"/>
                  </a:ext>
                </a:extLst>
              </p:cNvPr>
              <p:cNvSpPr txBox="1"/>
              <p:nvPr/>
            </p:nvSpPr>
            <p:spPr>
              <a:xfrm>
                <a:off x="7432535" y="3713953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C35A-212F-4139-916C-B442C79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3713953"/>
                <a:ext cx="1224856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383D3B-674D-404E-AF71-0A3C7EC04687}"/>
                  </a:ext>
                </a:extLst>
              </p:cNvPr>
              <p:cNvSpPr txBox="1"/>
              <p:nvPr/>
            </p:nvSpPr>
            <p:spPr>
              <a:xfrm>
                <a:off x="9723465" y="3711088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383D3B-674D-404E-AF71-0A3C7EC04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3711088"/>
                <a:ext cx="193530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74B47BF-88A5-4D11-840E-D3738610E0A6}"/>
                  </a:ext>
                </a:extLst>
              </p:cNvPr>
              <p:cNvSpPr txBox="1"/>
              <p:nvPr/>
            </p:nvSpPr>
            <p:spPr>
              <a:xfrm>
                <a:off x="7432535" y="4288622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74B47BF-88A5-4D11-840E-D3738610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35" y="4288622"/>
                <a:ext cx="1224856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C3F362-322D-4C05-8C92-2183DDD1B09C}"/>
                  </a:ext>
                </a:extLst>
              </p:cNvPr>
              <p:cNvSpPr txBox="1"/>
              <p:nvPr/>
            </p:nvSpPr>
            <p:spPr>
              <a:xfrm>
                <a:off x="9723465" y="4288012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C3F362-322D-4C05-8C92-2183DDD1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65" y="4288012"/>
                <a:ext cx="193530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9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 animBg="1"/>
      <p:bldP spid="22" grpId="0"/>
      <p:bldP spid="24" grpId="0"/>
      <p:bldP spid="29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7" grpId="0"/>
      <p:bldP spid="48" grpId="0"/>
      <p:bldP spid="49" grpId="0"/>
      <p:bldP spid="31" grpId="0"/>
      <p:bldP spid="50" grpId="0"/>
      <p:bldP spid="51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41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6702476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3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Properties of Relation in a Set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Reflexive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Irreflexive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Symmetric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Asymmetric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Anti-symmetric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Transitive Relation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Matrix and Graph Representation of a Relation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Partition and Covering of a Set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Equivalence Relation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Equivalence class</a:t>
            </a:r>
            <a:endParaRPr lang="en-GB" sz="2400" dirty="0">
              <a:solidFill>
                <a:srgbClr val="002060"/>
              </a:solidFill>
            </a:endParaRP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Partially Ordered Relation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611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56BBD-0AAB-4068-9A66-58BF1B7AD845}"/>
              </a:ext>
            </a:extLst>
          </p:cNvPr>
          <p:cNvSpPr txBox="1"/>
          <p:nvPr/>
        </p:nvSpPr>
        <p:spPr>
          <a:xfrm>
            <a:off x="4057466" y="1528572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D80AF8-10CE-40E9-A201-B672FA233DE9}"/>
                  </a:ext>
                </a:extLst>
              </p:cNvPr>
              <p:cNvSpPr txBox="1"/>
              <p:nvPr/>
            </p:nvSpPr>
            <p:spPr>
              <a:xfrm>
                <a:off x="4405809" y="2064662"/>
                <a:ext cx="755030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1, 1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2, 2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3, 3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4, 4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D80AF8-10CE-40E9-A201-B672FA23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809" y="2064662"/>
                <a:ext cx="75503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97228-A288-46AF-841E-7A4B49469FA6}"/>
                  </a:ext>
                </a:extLst>
              </p:cNvPr>
              <p:cNvSpPr txBox="1"/>
              <p:nvPr/>
            </p:nvSpPr>
            <p:spPr>
              <a:xfrm>
                <a:off x="4057466" y="2671412"/>
                <a:ext cx="292024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97228-A288-46AF-841E-7A4B4946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66" y="2671412"/>
                <a:ext cx="2920246" cy="523220"/>
              </a:xfrm>
              <a:prstGeom prst="rect">
                <a:avLst/>
              </a:prstGeom>
              <a:blipFill>
                <a:blip r:embed="rId4"/>
                <a:stretch>
                  <a:fillRect l="-4384" t="-11628" r="-1461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8B57D2-D12A-4BFB-8B51-A1A5D454AE86}"/>
                  </a:ext>
                </a:extLst>
              </p:cNvPr>
              <p:cNvSpPr txBox="1"/>
              <p:nvPr/>
            </p:nvSpPr>
            <p:spPr>
              <a:xfrm>
                <a:off x="4057466" y="3242265"/>
                <a:ext cx="611704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reflexive, it is </a:t>
                </a:r>
                <a:r>
                  <a:rPr lang="en-IN" b="1" dirty="0"/>
                  <a:t>not irreflexive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8B57D2-D12A-4BFB-8B51-A1A5D454A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66" y="3242265"/>
                <a:ext cx="6117049" cy="523220"/>
              </a:xfrm>
              <a:prstGeom prst="rect">
                <a:avLst/>
              </a:prstGeom>
              <a:blipFill>
                <a:blip r:embed="rId5"/>
                <a:stretch>
                  <a:fillRect l="-209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0ADABE-AB17-47DD-9DB3-E3B9BB7C1995}"/>
                  </a:ext>
                </a:extLst>
              </p:cNvPr>
              <p:cNvSpPr txBox="1"/>
              <p:nvPr/>
            </p:nvSpPr>
            <p:spPr>
              <a:xfrm>
                <a:off x="4057466" y="4558051"/>
                <a:ext cx="34990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0ADABE-AB17-47DD-9DB3-E3B9BB7C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66" y="4558051"/>
                <a:ext cx="3499020" cy="523220"/>
              </a:xfrm>
              <a:prstGeom prst="rect">
                <a:avLst/>
              </a:prstGeom>
              <a:blipFill>
                <a:blip r:embed="rId6"/>
                <a:stretch>
                  <a:fillRect l="-365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338C-FD6B-42A5-9130-3459C2F29B34}"/>
                  </a:ext>
                </a:extLst>
              </p:cNvPr>
              <p:cNvSpPr txBox="1"/>
              <p:nvPr/>
            </p:nvSpPr>
            <p:spPr>
              <a:xfrm>
                <a:off x="4049634" y="5155109"/>
                <a:ext cx="663741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symmetric, it is </a:t>
                </a:r>
                <a:r>
                  <a:rPr lang="en-IN" b="1" dirty="0"/>
                  <a:t>not asymmetric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338C-FD6B-42A5-9130-3459C2F2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634" y="5155109"/>
                <a:ext cx="6637415" cy="523220"/>
              </a:xfrm>
              <a:prstGeom prst="rect">
                <a:avLst/>
              </a:prstGeom>
              <a:blipFill>
                <a:blip r:embed="rId7"/>
                <a:stretch>
                  <a:fillRect l="-1837" t="-11765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4146661-B0E1-44B3-B887-342FFA7D9099}"/>
              </a:ext>
            </a:extLst>
          </p:cNvPr>
          <p:cNvSpPr txBox="1"/>
          <p:nvPr/>
        </p:nvSpPr>
        <p:spPr>
          <a:xfrm>
            <a:off x="1694490" y="3915878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21ED95-0FFE-40BB-90C2-49ECD9D2E8CB}"/>
              </a:ext>
            </a:extLst>
          </p:cNvPr>
          <p:cNvSpPr txBox="1"/>
          <p:nvPr/>
        </p:nvSpPr>
        <p:spPr>
          <a:xfrm>
            <a:off x="1694490" y="591221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A58DD5-DAE3-4704-BE5D-D75399CD496E}"/>
                  </a:ext>
                </a:extLst>
              </p:cNvPr>
              <p:cNvSpPr txBox="1"/>
              <p:nvPr/>
            </p:nvSpPr>
            <p:spPr>
              <a:xfrm>
                <a:off x="4098259" y="5940046"/>
                <a:ext cx="315344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antisymmetric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A58DD5-DAE3-4704-BE5D-D75399CD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59" y="5940046"/>
                <a:ext cx="3153441" cy="523220"/>
              </a:xfrm>
              <a:prstGeom prst="rect">
                <a:avLst/>
              </a:prstGeom>
              <a:blipFill>
                <a:blip r:embed="rId8"/>
                <a:stretch>
                  <a:fillRect t="-11628" r="-270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F3BDE5F7-9ECE-46AD-8FFE-FF769C3DBDD7}"/>
              </a:ext>
            </a:extLst>
          </p:cNvPr>
          <p:cNvSpPr txBox="1"/>
          <p:nvPr/>
        </p:nvSpPr>
        <p:spPr>
          <a:xfrm>
            <a:off x="1694490" y="3214434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Irreflexive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4F345F-C09A-40EF-B469-B465412D7740}"/>
              </a:ext>
            </a:extLst>
          </p:cNvPr>
          <p:cNvSpPr txBox="1"/>
          <p:nvPr/>
        </p:nvSpPr>
        <p:spPr>
          <a:xfrm>
            <a:off x="4057466" y="3937668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CEAF0DC-BA66-4807-881D-E639343E7C3F}"/>
                  </a:ext>
                </a:extLst>
              </p:cNvPr>
              <p:cNvSpPr txBox="1"/>
              <p:nvPr/>
            </p:nvSpPr>
            <p:spPr>
              <a:xfrm>
                <a:off x="4921173" y="3935415"/>
                <a:ext cx="525334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1, 1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2, 2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3, 3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4, 4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CEAF0DC-BA66-4807-881D-E639343E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173" y="3935415"/>
                <a:ext cx="525334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4B629B75-9684-4277-AFD4-1D89BE15FEA2}"/>
              </a:ext>
            </a:extLst>
          </p:cNvPr>
          <p:cNvSpPr txBox="1"/>
          <p:nvPr/>
        </p:nvSpPr>
        <p:spPr>
          <a:xfrm>
            <a:off x="1694490" y="5127278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3FE73D-DBCA-4D77-9C03-8D8A8229EC11}"/>
              </a:ext>
            </a:extLst>
          </p:cNvPr>
          <p:cNvSpPr txBox="1"/>
          <p:nvPr/>
        </p:nvSpPr>
        <p:spPr>
          <a:xfrm>
            <a:off x="7251700" y="5940046"/>
            <a:ext cx="4495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As all pairs are diagonal pairs.</a:t>
            </a:r>
          </a:p>
        </p:txBody>
      </p:sp>
    </p:spTree>
    <p:extLst>
      <p:ext uri="{BB962C8B-B14F-4D97-AF65-F5344CB8AC3E}">
        <p14:creationId xmlns:p14="http://schemas.microsoft.com/office/powerpoint/2010/main" val="19677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47" grpId="0"/>
      <p:bldP spid="28" grpId="0"/>
      <p:bldP spid="30" grpId="0"/>
      <p:bldP spid="31" grpId="0"/>
      <p:bldP spid="53" grpId="0"/>
      <p:bldP spid="54" grpId="0"/>
      <p:bldP spid="55" grpId="0" animBg="1"/>
      <p:bldP spid="56" grpId="0" animBg="1"/>
      <p:bldP spid="57" grpId="0"/>
      <p:bldP spid="58" grpId="0" animBg="1"/>
      <p:bldP spid="61" grpId="0"/>
      <p:bldP spid="62" grpId="0"/>
      <p:bldP spid="63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82E26-B372-4840-BF43-5C24A34AC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01207"/>
              </p:ext>
            </p:extLst>
          </p:nvPr>
        </p:nvGraphicFramePr>
        <p:xfrm>
          <a:off x="2530234" y="2904278"/>
          <a:ext cx="8127999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37401768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B409F8D6-35EE-4D9F-BACC-3C4FEA5D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359306"/>
              </p:ext>
            </p:extLst>
          </p:nvPr>
        </p:nvGraphicFramePr>
        <p:xfrm>
          <a:off x="2530234" y="3588278"/>
          <a:ext cx="8127999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37401768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B6532F4-94A6-4C8D-90E1-CEC6C9B8C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12161"/>
              </p:ext>
            </p:extLst>
          </p:nvPr>
        </p:nvGraphicFramePr>
        <p:xfrm>
          <a:off x="2530234" y="4272278"/>
          <a:ext cx="8127999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89389182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B2839E8-65FE-47A9-8819-3F98BB16A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51724"/>
              </p:ext>
            </p:extLst>
          </p:nvPr>
        </p:nvGraphicFramePr>
        <p:xfrm>
          <a:off x="2530234" y="4958127"/>
          <a:ext cx="8127999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3979002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/>
              <p:nvPr/>
            </p:nvSpPr>
            <p:spPr>
              <a:xfrm>
                <a:off x="3216702" y="2985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02" y="2985278"/>
                <a:ext cx="1224856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611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/>
              <p:nvPr/>
            </p:nvSpPr>
            <p:spPr>
              <a:xfrm>
                <a:off x="5957698" y="2985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98" y="2985278"/>
                <a:ext cx="1224856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/>
              <p:nvPr/>
            </p:nvSpPr>
            <p:spPr>
              <a:xfrm>
                <a:off x="8348050" y="2985278"/>
                <a:ext cx="1935302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050" y="2985278"/>
                <a:ext cx="1935302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DCD6A1-270F-4DB0-AAC3-E0917625E58B}"/>
                  </a:ext>
                </a:extLst>
              </p:cNvPr>
              <p:cNvSpPr txBox="1"/>
              <p:nvPr/>
            </p:nvSpPr>
            <p:spPr>
              <a:xfrm>
                <a:off x="3216702" y="3669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DCD6A1-270F-4DB0-AAC3-E0917625E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02" y="3669278"/>
                <a:ext cx="1224856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7BE8C3-A092-4B76-9BAB-4728B163C29E}"/>
                  </a:ext>
                </a:extLst>
              </p:cNvPr>
              <p:cNvSpPr txBox="1"/>
              <p:nvPr/>
            </p:nvSpPr>
            <p:spPr>
              <a:xfrm>
                <a:off x="5957698" y="3669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7BE8C3-A092-4B76-9BAB-4728B163C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98" y="3669278"/>
                <a:ext cx="1224856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25266-4E9E-4645-94A9-B182BE94503A}"/>
                  </a:ext>
                </a:extLst>
              </p:cNvPr>
              <p:cNvSpPr txBox="1"/>
              <p:nvPr/>
            </p:nvSpPr>
            <p:spPr>
              <a:xfrm>
                <a:off x="8348050" y="3669278"/>
                <a:ext cx="1935302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25266-4E9E-4645-94A9-B182BE94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050" y="3669278"/>
                <a:ext cx="1935302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5D9811-4387-48B5-9427-2067B9CAD6E6}"/>
                  </a:ext>
                </a:extLst>
              </p:cNvPr>
              <p:cNvSpPr txBox="1"/>
              <p:nvPr/>
            </p:nvSpPr>
            <p:spPr>
              <a:xfrm>
                <a:off x="3216702" y="4353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5D9811-4387-48B5-9427-2067B9CAD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02" y="4353278"/>
                <a:ext cx="1224856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992582-EC40-41A6-A043-2ADF5439B6FC}"/>
                  </a:ext>
                </a:extLst>
              </p:cNvPr>
              <p:cNvSpPr txBox="1"/>
              <p:nvPr/>
            </p:nvSpPr>
            <p:spPr>
              <a:xfrm>
                <a:off x="5957698" y="4353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992582-EC40-41A6-A043-2ADF5439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98" y="4353278"/>
                <a:ext cx="1224856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CF756E-6D82-43C0-8BF0-E2E2B43E3D9C}"/>
                  </a:ext>
                </a:extLst>
              </p:cNvPr>
              <p:cNvSpPr txBox="1"/>
              <p:nvPr/>
            </p:nvSpPr>
            <p:spPr>
              <a:xfrm>
                <a:off x="3216702" y="5039127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CF756E-6D82-43C0-8BF0-E2E2B43E3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02" y="5039127"/>
                <a:ext cx="1224856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5A0FB0-052A-45FA-9861-465776A74AB3}"/>
                  </a:ext>
                </a:extLst>
              </p:cNvPr>
              <p:cNvSpPr txBox="1"/>
              <p:nvPr/>
            </p:nvSpPr>
            <p:spPr>
              <a:xfrm>
                <a:off x="5957698" y="5039127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5A0FB0-052A-45FA-9861-465776A7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98" y="5039127"/>
                <a:ext cx="1224856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/>
              <p:nvPr/>
            </p:nvSpPr>
            <p:spPr>
              <a:xfrm>
                <a:off x="2530234" y="5801659"/>
                <a:ext cx="329309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transitive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234" y="5801659"/>
                <a:ext cx="3293090" cy="523220"/>
              </a:xfrm>
              <a:prstGeom prst="rect">
                <a:avLst/>
              </a:prstGeom>
              <a:blipFill>
                <a:blip r:embed="rId12"/>
                <a:stretch>
                  <a:fillRect l="-370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02EB08-1CD8-4513-9DBF-3F2DA43E120B}"/>
                  </a:ext>
                </a:extLst>
              </p:cNvPr>
              <p:cNvSpPr txBox="1"/>
              <p:nvPr/>
            </p:nvSpPr>
            <p:spPr>
              <a:xfrm>
                <a:off x="8703273" y="4353278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02EB08-1CD8-4513-9DBF-3F2DA43E1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273" y="4353278"/>
                <a:ext cx="1224856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72B5D9-610C-48F2-8742-1725E8464BCF}"/>
                  </a:ext>
                </a:extLst>
              </p:cNvPr>
              <p:cNvSpPr txBox="1"/>
              <p:nvPr/>
            </p:nvSpPr>
            <p:spPr>
              <a:xfrm>
                <a:off x="8703273" y="5039127"/>
                <a:ext cx="1224856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72B5D9-610C-48F2-8742-1725E846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273" y="5039127"/>
                <a:ext cx="1224856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283EFEC-64C2-48BD-82EA-D1903243A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4533971"/>
                  </p:ext>
                </p:extLst>
              </p:nvPr>
            </p:nvGraphicFramePr>
            <p:xfrm>
              <a:off x="2530234" y="2214599"/>
              <a:ext cx="8127999" cy="6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283EFEC-64C2-48BD-82EA-D1903243A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4533971"/>
                  </p:ext>
                </p:extLst>
              </p:nvPr>
            </p:nvGraphicFramePr>
            <p:xfrm>
              <a:off x="2530234" y="2214599"/>
              <a:ext cx="8127999" cy="6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25" t="-885" r="-200225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450" t="-885" r="-100676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885" r="-449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77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 animBg="1"/>
      <p:bldP spid="22" grpId="0"/>
      <p:bldP spid="24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611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56BBD-0AAB-4068-9A66-58BF1B7AD845}"/>
              </a:ext>
            </a:extLst>
          </p:cNvPr>
          <p:cNvSpPr txBox="1"/>
          <p:nvPr/>
        </p:nvSpPr>
        <p:spPr>
          <a:xfrm>
            <a:off x="4019366" y="1528572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D80AF8-10CE-40E9-A201-B672FA233DE9}"/>
                  </a:ext>
                </a:extLst>
              </p:cNvPr>
              <p:cNvSpPr txBox="1"/>
              <p:nvPr/>
            </p:nvSpPr>
            <p:spPr>
              <a:xfrm>
                <a:off x="4019366" y="2100559"/>
                <a:ext cx="533418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1, 1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2, 2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3, 3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4, 4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2D80AF8-10CE-40E9-A201-B672FA23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2100559"/>
                <a:ext cx="53341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97228-A288-46AF-841E-7A4B49469FA6}"/>
                  </a:ext>
                </a:extLst>
              </p:cNvPr>
              <p:cNvSpPr txBox="1"/>
              <p:nvPr/>
            </p:nvSpPr>
            <p:spPr>
              <a:xfrm>
                <a:off x="4019366" y="2671412"/>
                <a:ext cx="34990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 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97228-A288-46AF-841E-7A4B4946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2671412"/>
                <a:ext cx="3499020" cy="523220"/>
              </a:xfrm>
              <a:prstGeom prst="rect">
                <a:avLst/>
              </a:prstGeom>
              <a:blipFill>
                <a:blip r:embed="rId4"/>
                <a:stretch>
                  <a:fillRect l="-3484" t="-11628" r="-34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8B57D2-D12A-4BFB-8B51-A1A5D454AE86}"/>
                  </a:ext>
                </a:extLst>
              </p:cNvPr>
              <p:cNvSpPr txBox="1"/>
              <p:nvPr/>
            </p:nvSpPr>
            <p:spPr>
              <a:xfrm>
                <a:off x="4019366" y="4172982"/>
                <a:ext cx="31688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</a:t>
                </a:r>
                <a:r>
                  <a:rPr lang="en-IN" b="1" dirty="0"/>
                  <a:t>irreflexive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8B57D2-D12A-4BFB-8B51-A1A5D454A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4172982"/>
                <a:ext cx="3168834" cy="523220"/>
              </a:xfrm>
              <a:prstGeom prst="rect">
                <a:avLst/>
              </a:prstGeom>
              <a:blipFill>
                <a:blip r:embed="rId5"/>
                <a:stretch>
                  <a:fillRect l="-3846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0ADABE-AB17-47DD-9DB3-E3B9BB7C1995}"/>
                  </a:ext>
                </a:extLst>
              </p:cNvPr>
              <p:cNvSpPr txBox="1"/>
              <p:nvPr/>
            </p:nvSpPr>
            <p:spPr>
              <a:xfrm>
                <a:off x="4019366" y="6034886"/>
                <a:ext cx="34990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 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0ADABE-AB17-47DD-9DB3-E3B9BB7C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6034886"/>
                <a:ext cx="3499020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4146661-B0E1-44B3-B887-342FFA7D9099}"/>
              </a:ext>
            </a:extLst>
          </p:cNvPr>
          <p:cNvSpPr txBox="1"/>
          <p:nvPr/>
        </p:nvSpPr>
        <p:spPr>
          <a:xfrm>
            <a:off x="1694490" y="4865349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C0A19A-ECA1-498D-9507-BFCB6E5E56FA}"/>
              </a:ext>
            </a:extLst>
          </p:cNvPr>
          <p:cNvSpPr txBox="1"/>
          <p:nvPr/>
        </p:nvSpPr>
        <p:spPr>
          <a:xfrm>
            <a:off x="4019366" y="4893180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D236C4-F18B-4EF8-BCCC-896E8BF5F374}"/>
                  </a:ext>
                </a:extLst>
              </p:cNvPr>
              <p:cNvSpPr txBox="1"/>
              <p:nvPr/>
            </p:nvSpPr>
            <p:spPr>
              <a:xfrm>
                <a:off x="4019366" y="5464033"/>
                <a:ext cx="2007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D236C4-F18B-4EF8-BCCC-896E8BF5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5464033"/>
                <a:ext cx="20078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E89BEA-A62E-41F3-BCFD-35DF2F342EA9}"/>
                  </a:ext>
                </a:extLst>
              </p:cNvPr>
              <p:cNvSpPr txBox="1"/>
              <p:nvPr/>
            </p:nvSpPr>
            <p:spPr>
              <a:xfrm>
                <a:off x="5851794" y="5464033"/>
                <a:ext cx="27497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E89BEA-A62E-41F3-BCFD-35DF2F342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94" y="5464033"/>
                <a:ext cx="2749703" cy="523220"/>
              </a:xfrm>
              <a:prstGeom prst="rect">
                <a:avLst/>
              </a:prstGeom>
              <a:blipFill>
                <a:blip r:embed="rId8"/>
                <a:stretch>
                  <a:fillRect l="-465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4CE89BE-0DDB-4AD9-8F3C-9369C3F0FFFA}"/>
              </a:ext>
            </a:extLst>
          </p:cNvPr>
          <p:cNvSpPr txBox="1"/>
          <p:nvPr/>
        </p:nvSpPr>
        <p:spPr>
          <a:xfrm>
            <a:off x="1694490" y="353840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Irreflexive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1F07C-CF9D-4D2E-9850-A905B994E7A3}"/>
              </a:ext>
            </a:extLst>
          </p:cNvPr>
          <p:cNvSpPr txBox="1"/>
          <p:nvPr/>
        </p:nvSpPr>
        <p:spPr>
          <a:xfrm>
            <a:off x="4019366" y="3566232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DCE4E8-B66D-40D2-B061-34F145D519E2}"/>
                  </a:ext>
                </a:extLst>
              </p:cNvPr>
              <p:cNvSpPr txBox="1"/>
              <p:nvPr/>
            </p:nvSpPr>
            <p:spPr>
              <a:xfrm>
                <a:off x="4851294" y="3566232"/>
                <a:ext cx="533418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1, 1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2, 2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3, 3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4, 4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DCE4E8-B66D-40D2-B061-34F145D5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294" y="3566232"/>
                <a:ext cx="53341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7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47" grpId="0"/>
      <p:bldP spid="28" grpId="0"/>
      <p:bldP spid="30" grpId="0"/>
      <p:bldP spid="31" grpId="0"/>
      <p:bldP spid="53" grpId="0"/>
      <p:bldP spid="55" grpId="0" animBg="1"/>
      <p:bldP spid="14" grpId="0"/>
      <p:bldP spid="15" grpId="0"/>
      <p:bldP spid="16" grpId="0"/>
      <p:bldP spid="17" grpId="0" animBg="1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CE56BBD-0AAB-4068-9A66-58BF1B7AD845}"/>
              </a:ext>
            </a:extLst>
          </p:cNvPr>
          <p:cNvSpPr txBox="1"/>
          <p:nvPr/>
        </p:nvSpPr>
        <p:spPr>
          <a:xfrm>
            <a:off x="4019366" y="1528572"/>
            <a:ext cx="1047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338C-FD6B-42A5-9130-3459C2F29B34}"/>
                  </a:ext>
                </a:extLst>
              </p:cNvPr>
              <p:cNvSpPr txBox="1"/>
              <p:nvPr/>
            </p:nvSpPr>
            <p:spPr>
              <a:xfrm>
                <a:off x="4019366" y="2649720"/>
                <a:ext cx="38909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</a:t>
                </a:r>
                <a:r>
                  <a:rPr lang="en-IN" dirty="0"/>
                  <a:t> </a:t>
                </a:r>
                <a:r>
                  <a:rPr lang="en-IN" b="1" dirty="0"/>
                  <a:t>asymmetric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338C-FD6B-42A5-9130-3459C2F2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6" y="2649720"/>
                <a:ext cx="3890920" cy="523220"/>
              </a:xfrm>
              <a:prstGeom prst="rect">
                <a:avLst/>
              </a:prstGeom>
              <a:blipFill>
                <a:blip r:embed="rId3"/>
                <a:stretch>
                  <a:fillRect l="-3130" t="-11765" r="-62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AEAFF16-747D-492F-B254-30ACCCE7DCBD}"/>
              </a:ext>
            </a:extLst>
          </p:cNvPr>
          <p:cNvSpPr txBox="1"/>
          <p:nvPr/>
        </p:nvSpPr>
        <p:spPr>
          <a:xfrm>
            <a:off x="1694490" y="1472910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B3C38-0824-4205-B81C-E445160A6485}"/>
                  </a:ext>
                </a:extLst>
              </p:cNvPr>
              <p:cNvSpPr txBox="1"/>
              <p:nvPr/>
            </p:nvSpPr>
            <p:spPr>
              <a:xfrm>
                <a:off x="5598684" y="2089146"/>
                <a:ext cx="2007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B3C38-0824-4205-B81C-E445160A6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84" y="2089146"/>
                <a:ext cx="20078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80BD8-0B4C-492F-865E-D8A1895F9965}"/>
                  </a:ext>
                </a:extLst>
              </p:cNvPr>
              <p:cNvSpPr txBox="1"/>
              <p:nvPr/>
            </p:nvSpPr>
            <p:spPr>
              <a:xfrm>
                <a:off x="4434316" y="2089146"/>
                <a:ext cx="126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B80BD8-0B4C-492F-865E-D8A1895F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16" y="2089146"/>
                <a:ext cx="12659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670266D-9C90-4974-A8B0-A30DA379FC42}"/>
              </a:ext>
            </a:extLst>
          </p:cNvPr>
          <p:cNvSpPr txBox="1"/>
          <p:nvPr/>
        </p:nvSpPr>
        <p:spPr>
          <a:xfrm>
            <a:off x="1694490" y="368506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0BB6C-651F-433F-BAAF-4B887F8E06DA}"/>
              </a:ext>
            </a:extLst>
          </p:cNvPr>
          <p:cNvSpPr txBox="1"/>
          <p:nvPr/>
        </p:nvSpPr>
        <p:spPr>
          <a:xfrm>
            <a:off x="4098259" y="3740723"/>
            <a:ext cx="93904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CA6F6E-594E-4FCF-9CDC-A9ABC7B70EA6}"/>
                  </a:ext>
                </a:extLst>
              </p:cNvPr>
              <p:cNvSpPr txBox="1"/>
              <p:nvPr/>
            </p:nvSpPr>
            <p:spPr>
              <a:xfrm>
                <a:off x="4653938" y="4263943"/>
                <a:ext cx="1046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CA6F6E-594E-4FCF-9CDC-A9ABC7B70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38" y="4263943"/>
                <a:ext cx="10463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144BD-5AC8-4E04-A881-675411F39AE4}"/>
                  </a:ext>
                </a:extLst>
              </p:cNvPr>
              <p:cNvSpPr txBox="1"/>
              <p:nvPr/>
            </p:nvSpPr>
            <p:spPr>
              <a:xfrm>
                <a:off x="5700245" y="4263943"/>
                <a:ext cx="1897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8144BD-5AC8-4E04-A881-675411F39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45" y="4263943"/>
                <a:ext cx="18970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1502CF-8214-4AFC-B1AD-415C9B0AF0CE}"/>
                  </a:ext>
                </a:extLst>
              </p:cNvPr>
              <p:cNvSpPr txBox="1"/>
              <p:nvPr/>
            </p:nvSpPr>
            <p:spPr>
              <a:xfrm>
                <a:off x="4098259" y="4929071"/>
                <a:ext cx="4598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 antisymmetric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1502CF-8214-4AFC-B1AD-415C9B0AF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59" y="4929071"/>
                <a:ext cx="4598065" cy="523220"/>
              </a:xfrm>
              <a:prstGeom prst="rect">
                <a:avLst/>
              </a:prstGeom>
              <a:blipFill>
                <a:blip r:embed="rId8"/>
                <a:stretch>
                  <a:fillRect l="-264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A0D026-B535-4353-AA99-F6BEB14E6A51}"/>
                  </a:ext>
                </a:extLst>
              </p:cNvPr>
              <p:cNvSpPr txBox="1"/>
              <p:nvPr/>
            </p:nvSpPr>
            <p:spPr>
              <a:xfrm>
                <a:off x="7597279" y="4291114"/>
                <a:ext cx="16419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but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1≠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A0D026-B535-4353-AA99-F6BEB14E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79" y="4291114"/>
                <a:ext cx="1641971" cy="523220"/>
              </a:xfrm>
              <a:prstGeom prst="rect">
                <a:avLst/>
              </a:prstGeom>
              <a:blipFill>
                <a:blip r:embed="rId9"/>
                <a:stretch>
                  <a:fillRect l="-740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9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18" grpId="0" animBg="1"/>
      <p:bldP spid="19" grpId="0"/>
      <p:bldP spid="20" grpId="0"/>
      <p:bldP spid="22" grpId="0" animBg="1"/>
      <p:bldP spid="24" grpId="0"/>
      <p:bldP spid="25" grpId="0"/>
      <p:bldP spid="26" grpId="0"/>
      <p:bldP spid="27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82E26-B372-4840-BF43-5C24A34AC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75395"/>
              </p:ext>
            </p:extLst>
          </p:nvPr>
        </p:nvGraphicFramePr>
        <p:xfrm>
          <a:off x="2530234" y="2954096"/>
          <a:ext cx="8127999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948158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6406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37401768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11783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/>
              <p:nvPr/>
            </p:nvSpPr>
            <p:spPr>
              <a:xfrm>
                <a:off x="3216702" y="3034486"/>
                <a:ext cx="122485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55A174-D230-429F-88CF-819558B8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02" y="3034486"/>
                <a:ext cx="122485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985873-321A-4033-A85B-EE433D04A210}"/>
              </a:ext>
            </a:extLst>
          </p:cNvPr>
          <p:cNvSpPr txBox="1"/>
          <p:nvPr/>
        </p:nvSpPr>
        <p:spPr>
          <a:xfrm>
            <a:off x="1694490" y="14611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/>
              <p:nvPr/>
            </p:nvSpPr>
            <p:spPr>
              <a:xfrm>
                <a:off x="5957698" y="3034486"/>
                <a:ext cx="122485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BB2D8-19D2-4A34-AB46-0525C03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98" y="3034486"/>
                <a:ext cx="122485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/>
              <p:nvPr/>
            </p:nvSpPr>
            <p:spPr>
              <a:xfrm>
                <a:off x="8348050" y="3034486"/>
                <a:ext cx="19353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83360-238D-4A75-AFF4-BD8A3374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050" y="3034486"/>
                <a:ext cx="19353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/>
              <p:nvPr/>
            </p:nvSpPr>
            <p:spPr>
              <a:xfrm>
                <a:off x="2372820" y="3903904"/>
                <a:ext cx="35848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not transitive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E56BBD-0AAB-4068-9A66-58BF1B7AD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20" y="3903904"/>
                <a:ext cx="3584877" cy="523220"/>
              </a:xfrm>
              <a:prstGeom prst="rect">
                <a:avLst/>
              </a:prstGeom>
              <a:blipFill>
                <a:blip r:embed="rId5"/>
                <a:stretch>
                  <a:fillRect l="-3401" t="-11628" r="-85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002765-D970-4967-8F07-0467EAC850CC}"/>
                  </a:ext>
                </a:extLst>
              </p:cNvPr>
              <p:cNvSpPr txBox="1"/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GB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002765-D970-4967-8F07-0467EAC8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4" y="794731"/>
                <a:ext cx="88610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106DDE4-02AF-426D-9EA5-6BEF245274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626870"/>
                  </p:ext>
                </p:extLst>
              </p:nvPr>
            </p:nvGraphicFramePr>
            <p:xfrm>
              <a:off x="2530234" y="2270096"/>
              <a:ext cx="8127999" cy="6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, 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r>
                                  <a:rPr lang="en-IN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106DDE4-02AF-426D-9EA5-6BEF245274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626870"/>
                  </p:ext>
                </p:extLst>
              </p:nvPr>
            </p:nvGraphicFramePr>
            <p:xfrm>
              <a:off x="2530234" y="2270096"/>
              <a:ext cx="8127999" cy="6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59481589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0564065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73740176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5" t="-885" r="-200225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50" t="-885" r="-100676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885" r="-449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11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6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 animBg="1"/>
      <p:bldP spid="22" grpId="0"/>
      <p:bldP spid="24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51756" y="798551"/>
                <a:ext cx="10381639" cy="17679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23000"/>
                  </a:lnSpc>
                  <a:spcBef>
                    <a:spcPts val="1200"/>
                  </a:spcBef>
                </a:pPr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6 </m:t>
                        </m:r>
                      </m:e>
                    </m:d>
                  </m:oMath>
                </a14:m>
                <a:r>
                  <a:rPr lang="en-US" dirty="0"/>
                  <a:t>and define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 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is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divisible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by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is reflexive, symmetric or transitive.</a:t>
                </a:r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6" y="798551"/>
                <a:ext cx="10381639" cy="1767920"/>
              </a:xfrm>
              <a:prstGeom prst="rect">
                <a:avLst/>
              </a:prstGeom>
              <a:blipFill rotWithShape="0">
                <a:blip r:embed="rId2"/>
                <a:stretch>
                  <a:fillRect l="-1233" b="-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03756" y="2591214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46A3F-D2CE-4716-86F5-7A082BBFE301}"/>
              </a:ext>
            </a:extLst>
          </p:cNvPr>
          <p:cNvSpPr txBox="1"/>
          <p:nvPr/>
        </p:nvSpPr>
        <p:spPr>
          <a:xfrm>
            <a:off x="1651756" y="2591824"/>
            <a:ext cx="2324876" cy="522000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ED5DBC-39ED-4AD1-9962-F0E02C84D10E}"/>
              </a:ext>
            </a:extLst>
          </p:cNvPr>
          <p:cNvSpPr txBox="1"/>
          <p:nvPr/>
        </p:nvSpPr>
        <p:spPr>
          <a:xfrm>
            <a:off x="7052932" y="2563383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796EC3-D99F-489F-B5F4-CCC67EAB902A}"/>
                  </a:ext>
                </a:extLst>
              </p:cNvPr>
              <p:cNvSpPr txBox="1"/>
              <p:nvPr/>
            </p:nvSpPr>
            <p:spPr>
              <a:xfrm>
                <a:off x="4193033" y="3139177"/>
                <a:ext cx="2675106" cy="57964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796EC3-D99F-489F-B5F4-CCC67EAB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33" y="3139177"/>
                <a:ext cx="2675106" cy="579646"/>
              </a:xfrm>
              <a:prstGeom prst="rect">
                <a:avLst/>
              </a:prstGeom>
              <a:blipFill>
                <a:blip r:embed="rId3"/>
                <a:stretch>
                  <a:fillRect r="-3872" b="-29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924F2-710B-4A02-9E92-C8C51781DAFB}"/>
                  </a:ext>
                </a:extLst>
              </p:cNvPr>
              <p:cNvSpPr txBox="1"/>
              <p:nvPr/>
            </p:nvSpPr>
            <p:spPr>
              <a:xfrm>
                <a:off x="2208771" y="3141985"/>
                <a:ext cx="2046513" cy="57964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:r>
                  <a:rPr lang="en-IN" b="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2924F2-710B-4A02-9E92-C8C51781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141985"/>
                <a:ext cx="2046513" cy="579646"/>
              </a:xfrm>
              <a:prstGeom prst="rect">
                <a:avLst/>
              </a:prstGeom>
              <a:blipFill>
                <a:blip r:embed="rId4"/>
                <a:stretch>
                  <a:fillRect l="-5952" r="-4464" b="-29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9797AC-2B47-45D3-847C-DBF9E74B6E42}"/>
                  </a:ext>
                </a:extLst>
              </p:cNvPr>
              <p:cNvSpPr txBox="1"/>
              <p:nvPr/>
            </p:nvSpPr>
            <p:spPr>
              <a:xfrm>
                <a:off x="1679181" y="3855772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9797AC-2B47-45D3-847C-DBF9E74B6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855772"/>
                <a:ext cx="529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EEE91B-D2E3-49E8-951C-94400D4DB02D}"/>
                  </a:ext>
                </a:extLst>
              </p:cNvPr>
              <p:cNvSpPr txBox="1"/>
              <p:nvPr/>
            </p:nvSpPr>
            <p:spPr>
              <a:xfrm>
                <a:off x="2208771" y="3806207"/>
                <a:ext cx="1677429" cy="62235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EEE91B-D2E3-49E8-951C-94400D4DB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806207"/>
                <a:ext cx="167742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A202C6A-0510-4CFA-A89E-AD33770D5DD0}"/>
                  </a:ext>
                </a:extLst>
              </p:cNvPr>
              <p:cNvSpPr txBox="1"/>
              <p:nvPr/>
            </p:nvSpPr>
            <p:spPr>
              <a:xfrm>
                <a:off x="1679181" y="4513133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A202C6A-0510-4CFA-A89E-AD33770D5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513133"/>
                <a:ext cx="3140469" cy="523220"/>
              </a:xfrm>
              <a:prstGeom prst="rect">
                <a:avLst/>
              </a:prstGeom>
              <a:blipFill>
                <a:blip r:embed="rId7"/>
                <a:stretch>
                  <a:fillRect l="-387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7453EB-5114-4A26-89ED-3AE4A317DC1C}"/>
                  </a:ext>
                </a:extLst>
              </p:cNvPr>
              <p:cNvSpPr txBox="1"/>
              <p:nvPr/>
            </p:nvSpPr>
            <p:spPr>
              <a:xfrm>
                <a:off x="7067445" y="3139178"/>
                <a:ext cx="4253697" cy="57964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 is divisible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7453EB-5114-4A26-89ED-3AE4A317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45" y="3139178"/>
                <a:ext cx="4253697" cy="579646"/>
              </a:xfrm>
              <a:prstGeom prst="rect">
                <a:avLst/>
              </a:prstGeom>
              <a:blipFill>
                <a:blip r:embed="rId8"/>
                <a:stretch>
                  <a:fillRect l="-2865" b="-29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ED5286-F4A3-417E-A908-863CDA141045}"/>
                  </a:ext>
                </a:extLst>
              </p:cNvPr>
              <p:cNvSpPr txBox="1"/>
              <p:nvPr/>
            </p:nvSpPr>
            <p:spPr>
              <a:xfrm>
                <a:off x="7052932" y="3855772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ED5286-F4A3-417E-A908-863CDA141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2" y="3855772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4A5563-D8B0-411F-895C-BA9E99CA60EC}"/>
                  </a:ext>
                </a:extLst>
              </p:cNvPr>
              <p:cNvSpPr txBox="1"/>
              <p:nvPr/>
            </p:nvSpPr>
            <p:spPr>
              <a:xfrm>
                <a:off x="7582522" y="3806207"/>
                <a:ext cx="2046513" cy="62235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1, 2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4A5563-D8B0-411F-895C-BA9E99CA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522" y="3806207"/>
                <a:ext cx="2046513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4FF7F00-458A-4248-9B05-95DA9C81A4EA}"/>
                  </a:ext>
                </a:extLst>
              </p:cNvPr>
              <p:cNvSpPr txBox="1"/>
              <p:nvPr/>
            </p:nvSpPr>
            <p:spPr>
              <a:xfrm>
                <a:off x="7067445" y="4492715"/>
                <a:ext cx="4253697" cy="57964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:r>
                  <a:rPr lang="en-GB" dirty="0"/>
                  <a:t>But,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is not divisible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4FF7F00-458A-4248-9B05-95DA9C81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45" y="4492715"/>
                <a:ext cx="4253697" cy="579646"/>
              </a:xfrm>
              <a:prstGeom prst="rect">
                <a:avLst/>
              </a:prstGeom>
              <a:blipFill>
                <a:blip r:embed="rId11"/>
                <a:stretch>
                  <a:fillRect l="-2865" b="-29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0020B1-4D54-45EA-A9E0-5FDB14E25450}"/>
                  </a:ext>
                </a:extLst>
              </p:cNvPr>
              <p:cNvSpPr txBox="1"/>
              <p:nvPr/>
            </p:nvSpPr>
            <p:spPr>
              <a:xfrm>
                <a:off x="7052932" y="5186084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0020B1-4D54-45EA-A9E0-5FDB14E2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2" y="5186084"/>
                <a:ext cx="5295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5CFAF4-BB6E-4C87-B19A-DA447DEF91CE}"/>
                  </a:ext>
                </a:extLst>
              </p:cNvPr>
              <p:cNvSpPr txBox="1"/>
              <p:nvPr/>
            </p:nvSpPr>
            <p:spPr>
              <a:xfrm>
                <a:off x="7582522" y="5136519"/>
                <a:ext cx="2046513" cy="62235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2, 1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5CFAF4-BB6E-4C87-B19A-DA447DE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522" y="5136519"/>
                <a:ext cx="2046513" cy="6223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7FFD2B-18D7-4CED-8A29-37C3479716D6}"/>
                  </a:ext>
                </a:extLst>
              </p:cNvPr>
              <p:cNvSpPr txBox="1"/>
              <p:nvPr/>
            </p:nvSpPr>
            <p:spPr>
              <a:xfrm>
                <a:off x="7067445" y="5823027"/>
                <a:ext cx="3557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not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7FFD2B-18D7-4CED-8A29-37C347971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45" y="5823027"/>
                <a:ext cx="3557012" cy="523220"/>
              </a:xfrm>
              <a:prstGeom prst="rect">
                <a:avLst/>
              </a:prstGeom>
              <a:blipFill>
                <a:blip r:embed="rId14"/>
                <a:stretch>
                  <a:fillRect l="-3425" t="-11628" r="-34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3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32" grpId="0" animBg="1"/>
      <p:bldP spid="33" grpId="0" animBg="1"/>
      <p:bldP spid="34" grpId="0" build="p"/>
      <p:bldP spid="35" grpId="0" build="p"/>
      <p:bldP spid="36" grpId="0"/>
      <p:bldP spid="44" grpId="0" build="p"/>
      <p:bldP spid="46" grpId="0"/>
      <p:bldP spid="47" grpId="0" build="p"/>
      <p:bldP spid="48" grpId="0"/>
      <p:bldP spid="49" grpId="0" build="p"/>
      <p:bldP spid="50" grpId="0" build="p"/>
      <p:bldP spid="51" grpId="0"/>
      <p:bldP spid="52" grpId="0" build="p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574DD-3473-4294-AD24-B91282F7AF53}"/>
                  </a:ext>
                </a:extLst>
              </p:cNvPr>
              <p:cNvSpPr txBox="1"/>
              <p:nvPr/>
            </p:nvSpPr>
            <p:spPr>
              <a:xfrm>
                <a:off x="2888983" y="3194497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574DD-3473-4294-AD24-B91282F7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194497"/>
                <a:ext cx="101471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1549551"/>
                <a:ext cx="2536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1549551"/>
                <a:ext cx="2536650" cy="523220"/>
              </a:xfrm>
              <a:prstGeom prst="rect">
                <a:avLst/>
              </a:prstGeom>
              <a:blipFill>
                <a:blip r:embed="rId3"/>
                <a:stretch>
                  <a:fillRect l="-480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8677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Transitive 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79181" y="209353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093539"/>
                <a:ext cx="5295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/>
              <p:nvPr/>
            </p:nvSpPr>
            <p:spPr>
              <a:xfrm>
                <a:off x="2208771" y="2093539"/>
                <a:ext cx="26560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 is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GB" sz="2800" i="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2093539"/>
                <a:ext cx="2656055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DD27EC5-1016-4AE9-AEC7-176D925FBC64}"/>
              </a:ext>
            </a:extLst>
          </p:cNvPr>
          <p:cNvSpPr txBox="1"/>
          <p:nvPr/>
        </p:nvSpPr>
        <p:spPr>
          <a:xfrm>
            <a:off x="4891627" y="2093539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/>
              <p:nvPr/>
            </p:nvSpPr>
            <p:spPr>
              <a:xfrm>
                <a:off x="1679182" y="5579313"/>
                <a:ext cx="2876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2" y="5579313"/>
                <a:ext cx="2876538" cy="523220"/>
              </a:xfrm>
              <a:prstGeom prst="rect">
                <a:avLst/>
              </a:prstGeom>
              <a:blipFill>
                <a:blip r:embed="rId6"/>
                <a:stretch>
                  <a:fillRect l="-4237" t="-11628" r="-42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0DA9ED8-8D23-4470-8B17-C9D96F53AECD}"/>
              </a:ext>
            </a:extLst>
          </p:cNvPr>
          <p:cNvSpPr txBox="1"/>
          <p:nvPr/>
        </p:nvSpPr>
        <p:spPr>
          <a:xfrm>
            <a:off x="4555719" y="1549551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/>
              <p:nvPr/>
            </p:nvSpPr>
            <p:spPr>
              <a:xfrm>
                <a:off x="6047160" y="1549551"/>
                <a:ext cx="4199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60" y="1549551"/>
                <a:ext cx="419992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/>
              <p:nvPr/>
            </p:nvSpPr>
            <p:spPr>
              <a:xfrm>
                <a:off x="5651929" y="2093539"/>
                <a:ext cx="2679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is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29" y="2093539"/>
                <a:ext cx="2679272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/>
              <p:nvPr/>
            </p:nvSpPr>
            <p:spPr>
              <a:xfrm>
                <a:off x="1679181" y="264527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645279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E6E82B-9ECD-43F5-98C8-B44008EB6A86}"/>
                  </a:ext>
                </a:extLst>
              </p:cNvPr>
              <p:cNvSpPr txBox="1"/>
              <p:nvPr/>
            </p:nvSpPr>
            <p:spPr>
              <a:xfrm>
                <a:off x="2208772" y="2645279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E6E82B-9ECD-43F5-98C8-B44008EB6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645279"/>
                <a:ext cx="11948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BE65C65-703A-4F4B-8B3D-2FFDA398CADE}"/>
              </a:ext>
            </a:extLst>
          </p:cNvPr>
          <p:cNvSpPr txBox="1"/>
          <p:nvPr/>
        </p:nvSpPr>
        <p:spPr>
          <a:xfrm>
            <a:off x="3475528" y="2645279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F6B0AC-8ADA-47BD-8160-784A6E26CDD6}"/>
                  </a:ext>
                </a:extLst>
              </p:cNvPr>
              <p:cNvSpPr txBox="1"/>
              <p:nvPr/>
            </p:nvSpPr>
            <p:spPr>
              <a:xfrm>
                <a:off x="4263864" y="2645279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cy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F6B0AC-8ADA-47BD-8160-784A6E26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64" y="2645279"/>
                <a:ext cx="119482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/>
              <p:nvPr/>
            </p:nvSpPr>
            <p:spPr>
              <a:xfrm>
                <a:off x="5551513" y="2645279"/>
                <a:ext cx="3122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513" y="2645279"/>
                <a:ext cx="3122587" cy="523220"/>
              </a:xfrm>
              <a:prstGeom prst="rect">
                <a:avLst/>
              </a:prstGeom>
              <a:blipFill>
                <a:blip r:embed="rId12"/>
                <a:stretch>
                  <a:fillRect l="-410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/>
              <p:nvPr/>
            </p:nvSpPr>
            <p:spPr>
              <a:xfrm>
                <a:off x="1679181" y="319449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194497"/>
                <a:ext cx="5295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91CA4A-2F17-4205-B1CD-C369AF627D9A}"/>
                  </a:ext>
                </a:extLst>
              </p:cNvPr>
              <p:cNvSpPr txBox="1"/>
              <p:nvPr/>
            </p:nvSpPr>
            <p:spPr>
              <a:xfrm>
                <a:off x="2208771" y="3194497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91CA4A-2F17-4205-B1CD-C369AF627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194497"/>
                <a:ext cx="73762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B62CA-92D6-460D-9939-40A57B762E1C}"/>
                  </a:ext>
                </a:extLst>
              </p:cNvPr>
              <p:cNvSpPr txBox="1"/>
              <p:nvPr/>
            </p:nvSpPr>
            <p:spPr>
              <a:xfrm>
                <a:off x="3207340" y="3194497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B62CA-92D6-460D-9939-40A57B7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40" y="3194497"/>
                <a:ext cx="49726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/>
              <p:nvPr/>
            </p:nvSpPr>
            <p:spPr>
              <a:xfrm>
                <a:off x="1679181" y="3747500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747500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195033-3018-4177-A230-B4BE34BD6694}"/>
                  </a:ext>
                </a:extLst>
              </p:cNvPr>
              <p:cNvSpPr txBox="1"/>
              <p:nvPr/>
            </p:nvSpPr>
            <p:spPr>
              <a:xfrm>
                <a:off x="2208771" y="3747500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195033-3018-4177-A230-B4BE34BD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747500"/>
                <a:ext cx="73762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F7801A-D566-4756-98DC-D06DA8239FDE}"/>
                  </a:ext>
                </a:extLst>
              </p:cNvPr>
              <p:cNvSpPr txBox="1"/>
              <p:nvPr/>
            </p:nvSpPr>
            <p:spPr>
              <a:xfrm>
                <a:off x="2888983" y="3747500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F7801A-D566-4756-98DC-D06DA823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747500"/>
                <a:ext cx="101471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/>
              <p:nvPr/>
            </p:nvSpPr>
            <p:spPr>
              <a:xfrm>
                <a:off x="3064661" y="3747500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cb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661" y="3747500"/>
                <a:ext cx="49726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4C709-3BD1-4E03-96E1-C539DD0E0572}"/>
                  </a:ext>
                </a:extLst>
              </p:cNvPr>
              <p:cNvSpPr txBox="1"/>
              <p:nvPr/>
            </p:nvSpPr>
            <p:spPr>
              <a:xfrm>
                <a:off x="1679181" y="433888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4C709-3BD1-4E03-96E1-C539DD0E0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338887"/>
                <a:ext cx="5295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713EA6-363E-4579-AA32-DCD71351D542}"/>
                  </a:ext>
                </a:extLst>
              </p:cNvPr>
              <p:cNvSpPr txBox="1"/>
              <p:nvPr/>
            </p:nvSpPr>
            <p:spPr>
              <a:xfrm>
                <a:off x="2208771" y="4338887"/>
                <a:ext cx="3342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is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713EA6-363E-4579-AA32-DCD71351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338887"/>
                <a:ext cx="3342741" cy="523220"/>
              </a:xfrm>
              <a:prstGeom prst="rect">
                <a:avLst/>
              </a:prstGeom>
              <a:blipFill>
                <a:blip r:embed="rId21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BB4A14-F05B-4BD8-9E24-2DF7675D392A}"/>
                  </a:ext>
                </a:extLst>
              </p:cNvPr>
              <p:cNvSpPr txBox="1"/>
              <p:nvPr/>
            </p:nvSpPr>
            <p:spPr>
              <a:xfrm>
                <a:off x="1679181" y="4937670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BB4A14-F05B-4BD8-9E24-2DF7675D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937670"/>
                <a:ext cx="52959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A37CB-549A-4C07-9CBE-FD9F15881D53}"/>
                  </a:ext>
                </a:extLst>
              </p:cNvPr>
              <p:cNvSpPr txBox="1"/>
              <p:nvPr/>
            </p:nvSpPr>
            <p:spPr>
              <a:xfrm>
                <a:off x="2208771" y="4888105"/>
                <a:ext cx="2046513" cy="62235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3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A37CB-549A-4C07-9CBE-FD9F1588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888105"/>
                <a:ext cx="2046513" cy="6223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5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9" grpId="0" animBg="1"/>
      <p:bldP spid="41" grpId="0"/>
      <p:bldP spid="14" grpId="0"/>
      <p:bldP spid="21" grpId="0"/>
      <p:bldP spid="56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6" grpId="0"/>
      <p:bldP spid="40" grpId="0"/>
      <p:bldP spid="43" grpId="0"/>
      <p:bldP spid="44" grpId="0"/>
      <p:bldP spid="37" grpId="0"/>
      <p:bldP spid="38" grpId="0"/>
      <p:bldP spid="28" grpId="0"/>
      <p:bldP spid="2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D01E2-D512-4C79-ABF7-79D6A0FA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00F52-8D04-4B8A-8E4F-FA4628121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Matrix and Graph Representation of a 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050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86047-77E2-4395-9D6E-59E3FFE8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Matrix Representation of a Relation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A relation between ﬁnite sets can be represented using a zero–one matrix. </a:t>
                </a:r>
              </a:p>
              <a:p>
                <a:r>
                  <a:rPr lang="en-GB" dirty="0"/>
                  <a:t>Suppose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a relation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can be represented by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i="0" dirty="0" smtClean="0">
                                    <a:latin typeface="Cambria Math" panose="02040503050406030204" pitchFamily="18" charset="0"/>
                                  </a:rPr>
                                  <m:t>ij</m:t>
                                </m:r>
                              </m:sub>
                            </m:sSub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GB" dirty="0"/>
                  <a:t>, where</a:t>
                </a:r>
              </a:p>
              <a:p>
                <a:pPr marL="268288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IN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, </m:t>
                                  </m:r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, 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m:rPr>
                                  <m:sty m:val="p"/>
                                </m:rP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A matrix of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dirty="0"/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is always square matrix.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63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2ABB54-D327-4AA1-810F-A003B7FC1D90}"/>
                  </a:ext>
                </a:extLst>
              </p:cNvPr>
              <p:cNvSpPr txBox="1"/>
              <p:nvPr/>
            </p:nvSpPr>
            <p:spPr>
              <a:xfrm>
                <a:off x="2459521" y="3686894"/>
                <a:ext cx="2315680" cy="1916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2ABB54-D327-4AA1-810F-A003B7FC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521" y="3686894"/>
                <a:ext cx="2315680" cy="191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8F530-F365-4042-96D1-CE1ADA32B725}"/>
                  </a:ext>
                </a:extLst>
              </p:cNvPr>
              <p:cNvSpPr txBox="1"/>
              <p:nvPr/>
            </p:nvSpPr>
            <p:spPr>
              <a:xfrm>
                <a:off x="2801006" y="3256890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𝐱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8F530-F365-4042-96D1-CE1ADA32B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06" y="3256890"/>
                <a:ext cx="6621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E2E4F0-8D8D-4638-B487-D37DDD4485ED}"/>
                  </a:ext>
                </a:extLst>
              </p:cNvPr>
              <p:cNvSpPr txBox="1"/>
              <p:nvPr/>
            </p:nvSpPr>
            <p:spPr>
              <a:xfrm>
                <a:off x="3746935" y="3256890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𝐲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E2E4F0-8D8D-4638-B487-D37DDD44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35" y="3256890"/>
                <a:ext cx="6621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8CBCDF-457F-4921-836E-C2FBF98DD4BA}"/>
                  </a:ext>
                </a:extLst>
              </p:cNvPr>
              <p:cNvSpPr txBox="1"/>
              <p:nvPr/>
            </p:nvSpPr>
            <p:spPr>
              <a:xfrm>
                <a:off x="2801002" y="383283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8CBCDF-457F-4921-836E-C2FBF98D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02" y="3832838"/>
                <a:ext cx="6621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5A5FB-F8E8-4AA6-B4D5-1FF81F41BEE7}"/>
                  </a:ext>
                </a:extLst>
              </p:cNvPr>
              <p:cNvSpPr txBox="1"/>
              <p:nvPr/>
            </p:nvSpPr>
            <p:spPr>
              <a:xfrm>
                <a:off x="2801002" y="4389021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5A5FB-F8E8-4AA6-B4D5-1FF81F41B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02" y="4389021"/>
                <a:ext cx="6621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5C83E4-C68A-4B39-9474-45AE24937830}"/>
                  </a:ext>
                </a:extLst>
              </p:cNvPr>
              <p:cNvSpPr txBox="1"/>
              <p:nvPr/>
            </p:nvSpPr>
            <p:spPr>
              <a:xfrm>
                <a:off x="2801002" y="4945204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5C83E4-C68A-4B39-9474-45AE2493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02" y="4945204"/>
                <a:ext cx="6621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8BF7F9-86DD-438B-9C52-B9757D6FB49C}"/>
                  </a:ext>
                </a:extLst>
              </p:cNvPr>
              <p:cNvSpPr txBox="1"/>
              <p:nvPr/>
            </p:nvSpPr>
            <p:spPr>
              <a:xfrm>
                <a:off x="3746935" y="383283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8BF7F9-86DD-438B-9C52-B9757D6F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35" y="3832838"/>
                <a:ext cx="66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DDF514-8A18-4D1E-8A33-E69427215643}"/>
                  </a:ext>
                </a:extLst>
              </p:cNvPr>
              <p:cNvSpPr txBox="1"/>
              <p:nvPr/>
            </p:nvSpPr>
            <p:spPr>
              <a:xfrm>
                <a:off x="3746935" y="4389021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DDF514-8A18-4D1E-8A33-E6942721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35" y="4389021"/>
                <a:ext cx="66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C79C1B-A6B7-4A13-8B6D-25F95F43C8F6}"/>
                  </a:ext>
                </a:extLst>
              </p:cNvPr>
              <p:cNvSpPr txBox="1"/>
              <p:nvPr/>
            </p:nvSpPr>
            <p:spPr>
              <a:xfrm>
                <a:off x="3746935" y="4945204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C79C1B-A6B7-4A13-8B6D-25F95F43C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935" y="4945204"/>
                <a:ext cx="66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B4C50C-9002-4DC2-9EFA-9B58CA3EC306}"/>
                  </a:ext>
                </a:extLst>
              </p:cNvPr>
              <p:cNvSpPr txBox="1"/>
              <p:nvPr/>
            </p:nvSpPr>
            <p:spPr>
              <a:xfrm>
                <a:off x="1855077" y="383283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𝟏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B4C50C-9002-4DC2-9EFA-9B58CA3E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7" y="3832838"/>
                <a:ext cx="66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931AA3AE-8D94-40B3-A5A3-5D1DA1CB0D66}"/>
              </a:ext>
            </a:extLst>
          </p:cNvPr>
          <p:cNvSpPr/>
          <p:nvPr/>
        </p:nvSpPr>
        <p:spPr>
          <a:xfrm>
            <a:off x="1949144" y="3857438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86047-77E2-4395-9D6E-59E3FFE8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Representation of a Relation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For example:</a:t>
                </a:r>
              </a:p>
              <a:p>
                <a:pPr marL="630238"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the relation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</a:t>
                </a:r>
                <a:r>
                  <a:rPr lang="en-IN" dirty="0"/>
                  <a:t>defined as</a:t>
                </a:r>
                <a:r>
                  <a:rPr lang="en-GB" dirty="0"/>
                  <a:t> </a:t>
                </a:r>
                <a:br>
                  <a:rPr lang="en-IN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1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D3CEAA-6B33-4F39-821A-9E0A84D98D8D}"/>
                  </a:ext>
                </a:extLst>
              </p:cNvPr>
              <p:cNvSpPr txBox="1"/>
              <p:nvPr/>
            </p:nvSpPr>
            <p:spPr>
              <a:xfrm>
                <a:off x="804040" y="4379451"/>
                <a:ext cx="12297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R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D3CEAA-6B33-4F39-821A-9E0A84D9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0" y="4379451"/>
                <a:ext cx="122971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4FED1-2661-427B-9438-1D7609802D7F}"/>
                  </a:ext>
                </a:extLst>
              </p:cNvPr>
              <p:cNvSpPr txBox="1"/>
              <p:nvPr/>
            </p:nvSpPr>
            <p:spPr>
              <a:xfrm>
                <a:off x="1855077" y="4389021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𝟐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4FED1-2661-427B-9438-1D760980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7" y="4389021"/>
                <a:ext cx="66215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6A0DE7-A39C-43A6-B9AC-E0A523CB94F9}"/>
                  </a:ext>
                </a:extLst>
              </p:cNvPr>
              <p:cNvSpPr txBox="1"/>
              <p:nvPr/>
            </p:nvSpPr>
            <p:spPr>
              <a:xfrm>
                <a:off x="1855077" y="4945205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6A0DE7-A39C-43A6-B9AC-E0A523CB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7" y="4945205"/>
                <a:ext cx="6621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DD636A-F5E5-4EDD-B172-3AC3375FE70A}"/>
              </a:ext>
            </a:extLst>
          </p:cNvPr>
          <p:cNvCxnSpPr>
            <a:cxnSpLocks/>
          </p:cNvCxnSpPr>
          <p:nvPr/>
        </p:nvCxnSpPr>
        <p:spPr>
          <a:xfrm>
            <a:off x="1855077" y="262890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49DAA98-74F6-48E8-B8BE-6E42D1436681}"/>
              </a:ext>
            </a:extLst>
          </p:cNvPr>
          <p:cNvSpPr/>
          <p:nvPr/>
        </p:nvSpPr>
        <p:spPr>
          <a:xfrm>
            <a:off x="2898043" y="3313347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E7FA2-406F-4A16-8886-F2EAA207FAD5}"/>
              </a:ext>
            </a:extLst>
          </p:cNvPr>
          <p:cNvSpPr/>
          <p:nvPr/>
        </p:nvSpPr>
        <p:spPr>
          <a:xfrm>
            <a:off x="1948083" y="4413621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39F4AF-3E0C-40F8-93E6-078D8DD17129}"/>
              </a:ext>
            </a:extLst>
          </p:cNvPr>
          <p:cNvCxnSpPr>
            <a:cxnSpLocks/>
          </p:cNvCxnSpPr>
          <p:nvPr/>
        </p:nvCxnSpPr>
        <p:spPr>
          <a:xfrm>
            <a:off x="2926831" y="262890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08DA649-1444-4017-90BF-159778B08956}"/>
              </a:ext>
            </a:extLst>
          </p:cNvPr>
          <p:cNvSpPr/>
          <p:nvPr/>
        </p:nvSpPr>
        <p:spPr>
          <a:xfrm>
            <a:off x="3841002" y="3313347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17F315-08DC-491A-ADCF-A17960F89C6F}"/>
              </a:ext>
            </a:extLst>
          </p:cNvPr>
          <p:cNvSpPr/>
          <p:nvPr/>
        </p:nvSpPr>
        <p:spPr>
          <a:xfrm>
            <a:off x="1948083" y="4975899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F5FF4A-F175-4B24-9F06-927F8DB07184}"/>
              </a:ext>
            </a:extLst>
          </p:cNvPr>
          <p:cNvCxnSpPr>
            <a:cxnSpLocks/>
          </p:cNvCxnSpPr>
          <p:nvPr/>
        </p:nvCxnSpPr>
        <p:spPr>
          <a:xfrm>
            <a:off x="4003914" y="262890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93521E-B8E5-43D9-9DA5-F6C476EC1CB6}"/>
              </a:ext>
            </a:extLst>
          </p:cNvPr>
          <p:cNvCxnSpPr>
            <a:cxnSpLocks/>
          </p:cNvCxnSpPr>
          <p:nvPr/>
        </p:nvCxnSpPr>
        <p:spPr>
          <a:xfrm>
            <a:off x="5094696" y="262890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10" grpId="0"/>
      <p:bldP spid="23" grpId="0" animBg="1"/>
      <p:bldP spid="23" grpId="1" animBg="1"/>
      <p:bldP spid="5" grpId="0" uiExpand="1" build="p"/>
      <p:bldP spid="7" grpId="0"/>
      <p:bldP spid="11" grpId="0"/>
      <p:bldP spid="12" grpId="0"/>
      <p:bldP spid="25" grpId="0" animBg="1"/>
      <p:bldP spid="25" grpId="1" animBg="1"/>
      <p:bldP spid="25" grpId="2" animBg="1"/>
      <p:bldP spid="25" grpId="3" animBg="1"/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471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9005992" cy="367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3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 err="1">
                <a:solidFill>
                  <a:srgbClr val="002060"/>
                </a:solidFill>
              </a:rPr>
              <a:t>Hasse</a:t>
            </a:r>
            <a:r>
              <a:rPr lang="en-IN" sz="2400" dirty="0">
                <a:solidFill>
                  <a:srgbClr val="002060"/>
                </a:solidFill>
              </a:rPr>
              <a:t> Diagram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Cover</a:t>
            </a:r>
          </a:p>
          <a:p>
            <a:pPr marL="914400" lvl="1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Totally Ordered Set</a:t>
            </a:r>
          </a:p>
          <a:p>
            <a:pPr marL="137160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Chains and Anti Chains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Least and Greatest Members, Minimal and Maximal Elements, and</a:t>
            </a:r>
          </a:p>
          <a:p>
            <a:pPr lvl="1"/>
            <a:r>
              <a:rPr lang="en-IN" sz="2400" dirty="0">
                <a:solidFill>
                  <a:srgbClr val="002060"/>
                </a:solidFill>
              </a:rPr>
              <a:t>     Least Upper Bound and Greatest Lower Bound. </a:t>
            </a:r>
            <a:endParaRPr lang="en-US" sz="2400" dirty="0">
              <a:solidFill>
                <a:srgbClr val="002060"/>
              </a:solidFill>
            </a:endParaRP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is represented by the </a:t>
                </a:r>
                <a:r>
                  <a:rPr lang="en-GB" b="1" dirty="0">
                    <a:solidFill>
                      <a:srgbClr val="FF0000"/>
                    </a:solidFill>
                  </a:rPr>
                  <a:t>directed graph</a:t>
                </a:r>
                <a:r>
                  <a:rPr lang="en-GB" dirty="0"/>
                  <a:t> that has the </a:t>
                </a:r>
                <a:r>
                  <a:rPr lang="en-GB" b="1" dirty="0">
                    <a:solidFill>
                      <a:srgbClr val="0070C0"/>
                    </a:solidFill>
                  </a:rPr>
                  <a:t>elements of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as its</a:t>
                </a:r>
                <a:r>
                  <a:rPr lang="en-IN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vertices</a:t>
                </a:r>
                <a:r>
                  <a:rPr lang="en-GB" dirty="0"/>
                  <a:t> and the </a:t>
                </a:r>
                <a:r>
                  <a:rPr lang="en-GB" b="1" dirty="0">
                    <a:solidFill>
                      <a:srgbClr val="FF9801"/>
                    </a:solidFill>
                  </a:rPr>
                  <a:t>ordered pairs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GB" i="0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i="0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, as </a:t>
                </a:r>
                <a:r>
                  <a:rPr lang="en-GB" b="1" dirty="0">
                    <a:solidFill>
                      <a:srgbClr val="FF9801"/>
                    </a:solidFill>
                  </a:rPr>
                  <a:t>edges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For example:</a:t>
                </a:r>
              </a:p>
              <a:p>
                <a:pPr marL="628650" lvl="1" algn="l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the relation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</a:t>
                </a:r>
                <a:r>
                  <a:rPr lang="en-IN" dirty="0"/>
                  <a:t>defined as </a:t>
                </a:r>
                <a:endParaRPr lang="en-IN" dirty="0">
                  <a:latin typeface="Cambria Math" panose="02040503050406030204" pitchFamily="18" charset="0"/>
                </a:endParaRPr>
              </a:p>
              <a:p>
                <a:pPr marL="6286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, </m:t>
                                      </m:r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 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, </m:t>
                                      </m:r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 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, </m:t>
                                      </m:r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 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, </m:t>
                                      </m:r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 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, </m:t>
                                      </m:r>
                                      <m:r>
                                        <a:rPr lang="en-IN" b="0" i="0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  <m:t> 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b="0" i="1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IN" i="1" dirty="0">
                                              <a:latin typeface="Cambria Math" panose="02040503050406030204" pitchFamily="18" charset="0"/>
                                            </a:rPr>
                                            <m:t>, </m:t>
                                          </m:r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 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IN" i="1" dirty="0">
                                              <a:latin typeface="Cambria Math" panose="02040503050406030204" pitchFamily="18" charset="0"/>
                                            </a:rPr>
                                            <m:t>, </m:t>
                                          </m:r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 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IN" i="1" dirty="0">
                                              <a:latin typeface="Cambria Math" panose="02040503050406030204" pitchFamily="18" charset="0"/>
                                            </a:rPr>
                                            <m:t>, </m:t>
                                          </m:r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  <m:t> </m:t>
                                      </m:r>
                                      <m:d>
                                        <m:d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IN" i="1" dirty="0">
                                              <a:latin typeface="Cambria Math" panose="02040503050406030204" pitchFamily="18" charset="0"/>
                                            </a:rPr>
                                            <m:t>, </m:t>
                                          </m:r>
                                          <m:r>
                                            <a:rPr lang="en-I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  <m:r>
                                        <a:rPr lang="en-IN" b="0" i="1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eqArr>
                            </m:e>
                            <m:e>
                              <m: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9870DD-40AE-47FC-97B6-D5131E894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85F86047-77E2-4395-9D6E-59E3FFE8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(Digraph) Representation of a Relation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B63FAA-435F-4ABE-AC24-C3242E3541B4}"/>
                  </a:ext>
                </a:extLst>
              </p:cNvPr>
              <p:cNvSpPr txBox="1"/>
              <p:nvPr/>
            </p:nvSpPr>
            <p:spPr>
              <a:xfrm>
                <a:off x="7994884" y="3240682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B63FAA-435F-4ABE-AC24-C3242E354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84" y="3240682"/>
                <a:ext cx="4812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4EF2FB-9568-4D69-B3C1-47FA77FD8E6B}"/>
                  </a:ext>
                </a:extLst>
              </p:cNvPr>
              <p:cNvSpPr txBox="1"/>
              <p:nvPr/>
            </p:nvSpPr>
            <p:spPr>
              <a:xfrm>
                <a:off x="10564479" y="3240682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4EF2FB-9568-4D69-B3C1-47FA77FD8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79" y="3240682"/>
                <a:ext cx="4812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617E38-2345-42D8-9437-2A9F144EF7AB}"/>
                  </a:ext>
                </a:extLst>
              </p:cNvPr>
              <p:cNvSpPr txBox="1"/>
              <p:nvPr/>
            </p:nvSpPr>
            <p:spPr>
              <a:xfrm>
                <a:off x="10564479" y="6061368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617E38-2345-42D8-9437-2A9F144E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79" y="6061368"/>
                <a:ext cx="481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72CE10-151D-40B8-8FEC-E4B460776F4B}"/>
                  </a:ext>
                </a:extLst>
              </p:cNvPr>
              <p:cNvSpPr txBox="1"/>
              <p:nvPr/>
            </p:nvSpPr>
            <p:spPr>
              <a:xfrm>
                <a:off x="7994884" y="6061368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72CE10-151D-40B8-8FEC-E4B460776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84" y="6061368"/>
                <a:ext cx="4812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C80EFA9A-1949-4104-B3AD-5FC147C494E3}"/>
              </a:ext>
            </a:extLst>
          </p:cNvPr>
          <p:cNvGrpSpPr/>
          <p:nvPr/>
        </p:nvGrpSpPr>
        <p:grpSpPr>
          <a:xfrm>
            <a:off x="8188765" y="4646797"/>
            <a:ext cx="3296618" cy="614443"/>
            <a:chOff x="8188765" y="4646797"/>
            <a:chExt cx="3296618" cy="614443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F965F02-2C3F-460E-BC30-A967FA906C51}"/>
                </a:ext>
              </a:extLst>
            </p:cNvPr>
            <p:cNvSpPr/>
            <p:nvPr/>
          </p:nvSpPr>
          <p:spPr>
            <a:xfrm rot="13426159">
              <a:off x="8188765" y="4646797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E6CCCA-4C72-487F-BC2E-AAF5F1DF41B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44" y="4954018"/>
              <a:ext cx="119063" cy="116681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EA9903-C8E0-4A81-96BB-D76521C6F799}"/>
              </a:ext>
            </a:extLst>
          </p:cNvPr>
          <p:cNvGrpSpPr/>
          <p:nvPr/>
        </p:nvGrpSpPr>
        <p:grpSpPr>
          <a:xfrm>
            <a:off x="8695722" y="3757972"/>
            <a:ext cx="2251224" cy="11859"/>
            <a:chOff x="8695722" y="3757972"/>
            <a:chExt cx="2251224" cy="118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77288C-D75B-4D7E-92FC-4420A8A4F75E}"/>
                </a:ext>
              </a:extLst>
            </p:cNvPr>
            <p:cNvCxnSpPr>
              <a:cxnSpLocks/>
              <a:stCxn id="20" idx="2"/>
              <a:endCxn id="19" idx="6"/>
            </p:cNvCxnSpPr>
            <p:nvPr/>
          </p:nvCxnSpPr>
          <p:spPr>
            <a:xfrm flipH="1">
              <a:off x="8695722" y="3765297"/>
              <a:ext cx="2251224" cy="0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1BD196-EAAC-49D1-81FB-08FC22555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7484" y="3757972"/>
              <a:ext cx="143934" cy="11859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4A01F39-FCE2-4CFB-8EA9-0AE44706BF3F}"/>
              </a:ext>
            </a:extLst>
          </p:cNvPr>
          <p:cNvGrpSpPr/>
          <p:nvPr/>
        </p:nvGrpSpPr>
        <p:grpSpPr>
          <a:xfrm>
            <a:off x="8596222" y="3864797"/>
            <a:ext cx="0" cy="2155015"/>
            <a:chOff x="8596222" y="3864797"/>
            <a:chExt cx="0" cy="2155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06F44E-D9BA-4C14-9685-1DA46D245DC8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>
              <a:off x="8596222" y="3864797"/>
              <a:ext cx="0" cy="2155015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8C4854-A892-438E-8CFE-72A8B4F6979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222" y="5118100"/>
              <a:ext cx="0" cy="13335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98F7D94-6FA8-4D91-946B-8414787177A5}"/>
              </a:ext>
            </a:extLst>
          </p:cNvPr>
          <p:cNvGrpSpPr/>
          <p:nvPr/>
        </p:nvGrpSpPr>
        <p:grpSpPr>
          <a:xfrm>
            <a:off x="11045700" y="3162877"/>
            <a:ext cx="471910" cy="1005840"/>
            <a:chOff x="11044247" y="3396716"/>
            <a:chExt cx="471910" cy="471910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EA6137FE-A1B4-440A-9DF3-59311544C3E5}"/>
                </a:ext>
              </a:extLst>
            </p:cNvPr>
            <p:cNvSpPr/>
            <p:nvPr/>
          </p:nvSpPr>
          <p:spPr>
            <a:xfrm rot="15300000">
              <a:off x="11044247" y="3396716"/>
              <a:ext cx="471910" cy="471910"/>
            </a:xfrm>
            <a:prstGeom prst="arc">
              <a:avLst>
                <a:gd name="adj1" fmla="val 16656305"/>
                <a:gd name="adj2" fmla="val 14274558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1B7F15-E1DA-4CB1-91E8-750DC24AA9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7441" y="3501282"/>
              <a:ext cx="40035" cy="83687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7A57119-075F-4F9A-B15F-DDCA2ABBA0E8}"/>
              </a:ext>
            </a:extLst>
          </p:cNvPr>
          <p:cNvGrpSpPr/>
          <p:nvPr/>
        </p:nvGrpSpPr>
        <p:grpSpPr>
          <a:xfrm>
            <a:off x="11045700" y="3864797"/>
            <a:ext cx="746" cy="2148912"/>
            <a:chOff x="11045700" y="3864797"/>
            <a:chExt cx="746" cy="214891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C16600-F358-4536-81D3-A84DF443EF84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>
              <a:off x="11046446" y="3864797"/>
              <a:ext cx="0" cy="2148912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9C376A2-043C-4E82-9C71-057679E9F4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45700" y="5118100"/>
              <a:ext cx="0" cy="13335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9727758-0FAA-4F2A-8526-44D262D03C54}"/>
              </a:ext>
            </a:extLst>
          </p:cNvPr>
          <p:cNvGrpSpPr/>
          <p:nvPr/>
        </p:nvGrpSpPr>
        <p:grpSpPr>
          <a:xfrm>
            <a:off x="8188767" y="4552328"/>
            <a:ext cx="3296618" cy="681101"/>
            <a:chOff x="8188767" y="4552328"/>
            <a:chExt cx="3296618" cy="681101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5FF4103-2A63-4C64-8C4A-C82CD0427D65}"/>
                </a:ext>
              </a:extLst>
            </p:cNvPr>
            <p:cNvSpPr/>
            <p:nvPr/>
          </p:nvSpPr>
          <p:spPr>
            <a:xfrm rot="2626159">
              <a:off x="8188767" y="4618986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9EE848-EEBF-419F-A178-67771EE968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7127" y="4552328"/>
              <a:ext cx="109281" cy="137907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EB269A-BF5A-4019-98C2-CCF0F6EEE2F1}"/>
              </a:ext>
            </a:extLst>
          </p:cNvPr>
          <p:cNvGrpSpPr/>
          <p:nvPr/>
        </p:nvGrpSpPr>
        <p:grpSpPr>
          <a:xfrm rot="20286800">
            <a:off x="11242785" y="5615408"/>
            <a:ext cx="477193" cy="1005840"/>
            <a:chOff x="10999542" y="6014942"/>
            <a:chExt cx="477193" cy="47191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FB3469-E787-48E3-B312-377FEBBAA6D5}"/>
                </a:ext>
              </a:extLst>
            </p:cNvPr>
            <p:cNvSpPr/>
            <p:nvPr/>
          </p:nvSpPr>
          <p:spPr>
            <a:xfrm rot="18900000">
              <a:off x="10999542" y="6014942"/>
              <a:ext cx="471910" cy="471910"/>
            </a:xfrm>
            <a:prstGeom prst="arc">
              <a:avLst>
                <a:gd name="adj1" fmla="val 15022513"/>
                <a:gd name="adj2" fmla="val 14274558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6EBDEB-09B4-4ED1-8911-5E2E79875DCE}"/>
                </a:ext>
              </a:extLst>
            </p:cNvPr>
            <p:cNvCxnSpPr>
              <a:cxnSpLocks/>
            </p:cNvCxnSpPr>
            <p:nvPr/>
          </p:nvCxnSpPr>
          <p:spPr>
            <a:xfrm rot="1313200" flipH="1" flipV="1">
              <a:off x="11315928" y="6149762"/>
              <a:ext cx="160807" cy="28986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EA86D2-301A-4421-8D16-1725E67B10D2}"/>
              </a:ext>
            </a:extLst>
          </p:cNvPr>
          <p:cNvGrpSpPr/>
          <p:nvPr/>
        </p:nvGrpSpPr>
        <p:grpSpPr>
          <a:xfrm>
            <a:off x="8216097" y="3791714"/>
            <a:ext cx="760249" cy="2333180"/>
            <a:chOff x="8216097" y="3791714"/>
            <a:chExt cx="760249" cy="2333180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CE139FA-A71F-4357-8082-85A5D9D3538D}"/>
                </a:ext>
              </a:extLst>
            </p:cNvPr>
            <p:cNvSpPr/>
            <p:nvPr/>
          </p:nvSpPr>
          <p:spPr>
            <a:xfrm rot="5400000">
              <a:off x="7429632" y="4578179"/>
              <a:ext cx="2333180" cy="760249"/>
            </a:xfrm>
            <a:prstGeom prst="arc">
              <a:avLst>
                <a:gd name="adj1" fmla="val 2159021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2819C6-2C55-45A9-92D4-5244D23C0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6097" y="4587875"/>
              <a:ext cx="26203" cy="149225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5080ECD-0F2C-4E89-8569-5EEBED871F43}"/>
              </a:ext>
            </a:extLst>
          </p:cNvPr>
          <p:cNvGrpSpPr/>
          <p:nvPr/>
        </p:nvGrpSpPr>
        <p:grpSpPr>
          <a:xfrm>
            <a:off x="8695722" y="6111728"/>
            <a:ext cx="2251224" cy="7584"/>
            <a:chOff x="8695722" y="6111728"/>
            <a:chExt cx="2251224" cy="758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EDE47B0-7EBB-42C3-893C-23F95B55A031}"/>
                </a:ext>
              </a:extLst>
            </p:cNvPr>
            <p:cNvCxnSpPr>
              <a:cxnSpLocks/>
              <a:stCxn id="21" idx="2"/>
              <a:endCxn id="22" idx="6"/>
            </p:cNvCxnSpPr>
            <p:nvPr/>
          </p:nvCxnSpPr>
          <p:spPr>
            <a:xfrm flipH="1">
              <a:off x="8695722" y="6113209"/>
              <a:ext cx="2251224" cy="6103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8C9952-DD35-455D-A4D2-5CDD557DE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8134" y="6111728"/>
              <a:ext cx="143934" cy="4533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A9E4E5E-9856-40B2-B988-9B611F802CC2}"/>
              </a:ext>
            </a:extLst>
          </p:cNvPr>
          <p:cNvSpPr>
            <a:spLocks noChangeAspect="1"/>
          </p:cNvSpPr>
          <p:nvPr/>
        </p:nvSpPr>
        <p:spPr>
          <a:xfrm>
            <a:off x="10946946" y="6013709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14F1D1-6A44-4597-B308-41C5F8A1E5AD}"/>
              </a:ext>
            </a:extLst>
          </p:cNvPr>
          <p:cNvSpPr>
            <a:spLocks noChangeAspect="1"/>
          </p:cNvSpPr>
          <p:nvPr/>
        </p:nvSpPr>
        <p:spPr>
          <a:xfrm>
            <a:off x="8496722" y="6019812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A54E89-C002-4C1A-87D0-88B8A38B758C}"/>
              </a:ext>
            </a:extLst>
          </p:cNvPr>
          <p:cNvSpPr>
            <a:spLocks noChangeAspect="1"/>
          </p:cNvSpPr>
          <p:nvPr/>
        </p:nvSpPr>
        <p:spPr>
          <a:xfrm>
            <a:off x="8496722" y="3665797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0B80D4-4C9D-4630-87B3-C8E753B732B9}"/>
              </a:ext>
            </a:extLst>
          </p:cNvPr>
          <p:cNvSpPr>
            <a:spLocks noChangeAspect="1"/>
          </p:cNvSpPr>
          <p:nvPr/>
        </p:nvSpPr>
        <p:spPr>
          <a:xfrm>
            <a:off x="10946946" y="3665797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217F73-7AD4-4B81-B31E-EB7FF0D6D724}"/>
              </a:ext>
            </a:extLst>
          </p:cNvPr>
          <p:cNvCxnSpPr>
            <a:cxnSpLocks/>
          </p:cNvCxnSpPr>
          <p:nvPr/>
        </p:nvCxnSpPr>
        <p:spPr>
          <a:xfrm>
            <a:off x="1930248" y="417195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DC27C8-1A3C-41F3-B809-30A010348465}"/>
              </a:ext>
            </a:extLst>
          </p:cNvPr>
          <p:cNvCxnSpPr>
            <a:cxnSpLocks/>
          </p:cNvCxnSpPr>
          <p:nvPr/>
        </p:nvCxnSpPr>
        <p:spPr>
          <a:xfrm>
            <a:off x="3040469" y="417195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6FC3D-4568-4827-9EFE-B35DD0D8E957}"/>
              </a:ext>
            </a:extLst>
          </p:cNvPr>
          <p:cNvCxnSpPr>
            <a:cxnSpLocks/>
          </p:cNvCxnSpPr>
          <p:nvPr/>
        </p:nvCxnSpPr>
        <p:spPr>
          <a:xfrm>
            <a:off x="4133012" y="417195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843E97-A15E-4EDA-9C40-CF33C4F34E80}"/>
              </a:ext>
            </a:extLst>
          </p:cNvPr>
          <p:cNvCxnSpPr>
            <a:cxnSpLocks/>
          </p:cNvCxnSpPr>
          <p:nvPr/>
        </p:nvCxnSpPr>
        <p:spPr>
          <a:xfrm>
            <a:off x="5242649" y="417195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5EA507-5873-4595-9C30-B5A2519D90A0}"/>
              </a:ext>
            </a:extLst>
          </p:cNvPr>
          <p:cNvCxnSpPr>
            <a:cxnSpLocks/>
          </p:cNvCxnSpPr>
          <p:nvPr/>
        </p:nvCxnSpPr>
        <p:spPr>
          <a:xfrm>
            <a:off x="6335192" y="4171950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0311905-C325-4900-B60E-0777225BF38E}"/>
              </a:ext>
            </a:extLst>
          </p:cNvPr>
          <p:cNvCxnSpPr>
            <a:cxnSpLocks/>
          </p:cNvCxnSpPr>
          <p:nvPr/>
        </p:nvCxnSpPr>
        <p:spPr>
          <a:xfrm>
            <a:off x="2467115" y="477417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831C86-0896-4AA7-BF84-ABD49366AC36}"/>
              </a:ext>
            </a:extLst>
          </p:cNvPr>
          <p:cNvCxnSpPr>
            <a:cxnSpLocks/>
          </p:cNvCxnSpPr>
          <p:nvPr/>
        </p:nvCxnSpPr>
        <p:spPr>
          <a:xfrm>
            <a:off x="3572015" y="477417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82BC3E-EC93-4BE3-A87A-EA7C4120DA0A}"/>
              </a:ext>
            </a:extLst>
          </p:cNvPr>
          <p:cNvCxnSpPr>
            <a:cxnSpLocks/>
          </p:cNvCxnSpPr>
          <p:nvPr/>
        </p:nvCxnSpPr>
        <p:spPr>
          <a:xfrm>
            <a:off x="4711103" y="477417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5303F9-69DD-4060-9BFF-029C593970B8}"/>
              </a:ext>
            </a:extLst>
          </p:cNvPr>
          <p:cNvCxnSpPr>
            <a:cxnSpLocks/>
          </p:cNvCxnSpPr>
          <p:nvPr/>
        </p:nvCxnSpPr>
        <p:spPr>
          <a:xfrm>
            <a:off x="5797880" y="477417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5" grpId="0"/>
      <p:bldP spid="16" grpId="0"/>
      <p:bldP spid="17" grpId="0"/>
      <p:bldP spid="18" grpId="0"/>
      <p:bldP spid="21" grpId="0" animBg="1"/>
      <p:bldP spid="22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0485CD-AE5B-42E6-B3D5-A6E1560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Method 2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FC631-C465-4636-BE7E-8E7FD0D37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Matrix and Graph Representation of a 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486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87491"/>
                <a:ext cx="10298506" cy="95410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GB" dirty="0"/>
                  <a:t>Represent given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1, 2, 3, 4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with a </a:t>
                </a:r>
                <a:r>
                  <a:rPr lang="en-IN" dirty="0"/>
                  <a:t>matrix also draw a directed graph of it.</a:t>
                </a:r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87491"/>
                <a:ext cx="10298506" cy="954107"/>
              </a:xfrm>
              <a:prstGeom prst="rect">
                <a:avLst/>
              </a:prstGeom>
              <a:blipFill>
                <a:blip r:embed="rId2"/>
                <a:stretch>
                  <a:fillRect l="-1183" t="-641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03756" y="2932698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1AB8A4-DFDA-415F-B0D4-F2BFEF5C432A}"/>
                  </a:ext>
                </a:extLst>
              </p:cNvPr>
              <p:cNvSpPr txBox="1"/>
              <p:nvPr/>
            </p:nvSpPr>
            <p:spPr>
              <a:xfrm>
                <a:off x="3307236" y="3925303"/>
                <a:ext cx="3036414" cy="275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1AB8A4-DFDA-415F-B0D4-F2BFEF5C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236" y="3925303"/>
                <a:ext cx="3036414" cy="2758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EFDADE-0C93-4307-9F24-011C63CFC3D2}"/>
                  </a:ext>
                </a:extLst>
              </p:cNvPr>
              <p:cNvSpPr txBox="1"/>
              <p:nvPr/>
            </p:nvSpPr>
            <p:spPr>
              <a:xfrm>
                <a:off x="2702793" y="40656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𝟏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EFDADE-0C93-4307-9F24-011C63CF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93" y="4065673"/>
                <a:ext cx="66215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7C9726-096B-4AF1-975B-A43D7D4F391D}"/>
                  </a:ext>
                </a:extLst>
              </p:cNvPr>
              <p:cNvSpPr txBox="1"/>
              <p:nvPr/>
            </p:nvSpPr>
            <p:spPr>
              <a:xfrm>
                <a:off x="1651756" y="5037340"/>
                <a:ext cx="12297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R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7C9726-096B-4AF1-975B-A43D7D4F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6" y="5037340"/>
                <a:ext cx="12297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C442CD-83D5-4159-85D7-6CF310FB2FC3}"/>
                  </a:ext>
                </a:extLst>
              </p:cNvPr>
              <p:cNvSpPr txBox="1"/>
              <p:nvPr/>
            </p:nvSpPr>
            <p:spPr>
              <a:xfrm>
                <a:off x="2702793" y="4720717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𝟐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C442CD-83D5-4159-85D7-6CF310FB2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93" y="4720717"/>
                <a:ext cx="6621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6CA57-8C5E-4B46-B234-6DF60B839E0F}"/>
                  </a:ext>
                </a:extLst>
              </p:cNvPr>
              <p:cNvSpPr txBox="1"/>
              <p:nvPr/>
            </p:nvSpPr>
            <p:spPr>
              <a:xfrm>
                <a:off x="2702793" y="5375761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6CA57-8C5E-4B46-B234-6DF60B839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93" y="5375761"/>
                <a:ext cx="6621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AEF158-3454-49A1-A1E7-8B5A4614E92C}"/>
                  </a:ext>
                </a:extLst>
              </p:cNvPr>
              <p:cNvSpPr txBox="1"/>
              <p:nvPr/>
            </p:nvSpPr>
            <p:spPr>
              <a:xfrm>
                <a:off x="2702793" y="6030804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𝟒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AEF158-3454-49A1-A1E7-8B5A4614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93" y="6030804"/>
                <a:ext cx="66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640F23-455A-4F9E-A953-7B81EE4E119C}"/>
                  </a:ext>
                </a:extLst>
              </p:cNvPr>
              <p:cNvSpPr txBox="1"/>
              <p:nvPr/>
            </p:nvSpPr>
            <p:spPr>
              <a:xfrm>
                <a:off x="3472658" y="350137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𝟏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640F23-455A-4F9E-A953-7B81EE4E1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58" y="3501378"/>
                <a:ext cx="66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6925E7-C568-4F5C-886D-85E5351CCDAE}"/>
                  </a:ext>
                </a:extLst>
              </p:cNvPr>
              <p:cNvSpPr txBox="1"/>
              <p:nvPr/>
            </p:nvSpPr>
            <p:spPr>
              <a:xfrm>
                <a:off x="4124423" y="350137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𝟐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6925E7-C568-4F5C-886D-85E5351CC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423" y="3501378"/>
                <a:ext cx="66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1A037D-E132-4983-930C-BB7D56A84C3C}"/>
                  </a:ext>
                </a:extLst>
              </p:cNvPr>
              <p:cNvSpPr txBox="1"/>
              <p:nvPr/>
            </p:nvSpPr>
            <p:spPr>
              <a:xfrm>
                <a:off x="4776188" y="350137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1A037D-E132-4983-930C-BB7D56A8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88" y="3501378"/>
                <a:ext cx="66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312DC72-A210-4B21-ABEB-4E60DE79C919}"/>
                  </a:ext>
                </a:extLst>
              </p:cNvPr>
              <p:cNvSpPr txBox="1"/>
              <p:nvPr/>
            </p:nvSpPr>
            <p:spPr>
              <a:xfrm>
                <a:off x="5427952" y="3501378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𝟒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312DC72-A210-4B21-ABEB-4E60DE79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52" y="3501378"/>
                <a:ext cx="6621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FF344A-380E-4494-B885-CB2F8A4E1585}"/>
                  </a:ext>
                </a:extLst>
              </p:cNvPr>
              <p:cNvSpPr txBox="1"/>
              <p:nvPr/>
            </p:nvSpPr>
            <p:spPr>
              <a:xfrm>
                <a:off x="1679181" y="1806236"/>
                <a:ext cx="10298506" cy="112646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2, 4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3, 1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3, 2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4, 2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 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803275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FF344A-380E-4494-B885-CB2F8A4E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1806236"/>
                <a:ext cx="10298506" cy="11264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710B29-C30A-4B2F-9524-94C7BE46D8E4}"/>
                  </a:ext>
                </a:extLst>
              </p:cNvPr>
              <p:cNvSpPr txBox="1"/>
              <p:nvPr/>
            </p:nvSpPr>
            <p:spPr>
              <a:xfrm>
                <a:off x="3472658" y="40656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710B29-C30A-4B2F-9524-94C7BE46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58" y="4065673"/>
                <a:ext cx="66215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298929-B9B1-43A1-9104-9BB04F630ADF}"/>
                  </a:ext>
                </a:extLst>
              </p:cNvPr>
              <p:cNvSpPr txBox="1"/>
              <p:nvPr/>
            </p:nvSpPr>
            <p:spPr>
              <a:xfrm>
                <a:off x="3470123" y="4720717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298929-B9B1-43A1-9104-9BB04F63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123" y="4720717"/>
                <a:ext cx="6621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28A2F3-3F45-4091-B93B-C58B3391B584}"/>
                  </a:ext>
                </a:extLst>
              </p:cNvPr>
              <p:cNvSpPr txBox="1"/>
              <p:nvPr/>
            </p:nvSpPr>
            <p:spPr>
              <a:xfrm>
                <a:off x="4124423" y="40656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28A2F3-3F45-4091-B93B-C58B3391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423" y="4065673"/>
                <a:ext cx="66215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7C5C5C-FE4D-4C1F-ACF3-28F4C8CAD6B8}"/>
                  </a:ext>
                </a:extLst>
              </p:cNvPr>
              <p:cNvSpPr txBox="1"/>
              <p:nvPr/>
            </p:nvSpPr>
            <p:spPr>
              <a:xfrm>
                <a:off x="4776188" y="40656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7C5C5C-FE4D-4C1F-ACF3-28F4C8CA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88" y="4065673"/>
                <a:ext cx="66215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DA031E-88ED-4AEE-9B83-9B34934D9628}"/>
                  </a:ext>
                </a:extLst>
              </p:cNvPr>
              <p:cNvSpPr txBox="1"/>
              <p:nvPr/>
            </p:nvSpPr>
            <p:spPr>
              <a:xfrm>
                <a:off x="5438342" y="40656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DA031E-88ED-4AEE-9B83-9B3493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42" y="4065673"/>
                <a:ext cx="66215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0804D0-C6D5-4686-A402-80F65CF78C6F}"/>
                  </a:ext>
                </a:extLst>
              </p:cNvPr>
              <p:cNvSpPr txBox="1"/>
              <p:nvPr/>
            </p:nvSpPr>
            <p:spPr>
              <a:xfrm>
                <a:off x="5438342" y="4724573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0804D0-C6D5-4686-A402-80F65CF78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42" y="4724573"/>
                <a:ext cx="66215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8867C8-C5E5-407E-86E9-757E9FA2432E}"/>
                  </a:ext>
                </a:extLst>
              </p:cNvPr>
              <p:cNvSpPr txBox="1"/>
              <p:nvPr/>
            </p:nvSpPr>
            <p:spPr>
              <a:xfrm>
                <a:off x="3472658" y="5375761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8867C8-C5E5-407E-86E9-757E9FA2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58" y="5375761"/>
                <a:ext cx="66215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68BC0A6-2F1E-41DD-A81F-99AD712CAD35}"/>
                  </a:ext>
                </a:extLst>
              </p:cNvPr>
              <p:cNvSpPr txBox="1"/>
              <p:nvPr/>
            </p:nvSpPr>
            <p:spPr>
              <a:xfrm>
                <a:off x="4124423" y="5374616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68BC0A6-2F1E-41DD-A81F-99AD712C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423" y="5374616"/>
                <a:ext cx="66215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767B3-0D90-48B2-8AFC-04C0DD47DD35}"/>
                  </a:ext>
                </a:extLst>
              </p:cNvPr>
              <p:cNvSpPr txBox="1"/>
              <p:nvPr/>
            </p:nvSpPr>
            <p:spPr>
              <a:xfrm>
                <a:off x="4124423" y="6030804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767B3-0D90-48B2-8AFC-04C0DD47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423" y="6030804"/>
                <a:ext cx="66215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1982AD-9A20-4330-BDA9-D6B137A50564}"/>
                  </a:ext>
                </a:extLst>
              </p:cNvPr>
              <p:cNvSpPr txBox="1"/>
              <p:nvPr/>
            </p:nvSpPr>
            <p:spPr>
              <a:xfrm>
                <a:off x="4776188" y="6029659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1982AD-9A20-4330-BDA9-D6B137A50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88" y="6029659"/>
                <a:ext cx="66215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355027-6CDC-47B7-A140-763D9A165509}"/>
                  </a:ext>
                </a:extLst>
              </p:cNvPr>
              <p:cNvSpPr txBox="1"/>
              <p:nvPr/>
            </p:nvSpPr>
            <p:spPr>
              <a:xfrm>
                <a:off x="5438342" y="6029659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355027-6CDC-47B7-A140-763D9A16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42" y="6029659"/>
                <a:ext cx="66215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12E155-91DD-418E-81F4-BD0341743A94}"/>
                  </a:ext>
                </a:extLst>
              </p:cNvPr>
              <p:cNvSpPr txBox="1"/>
              <p:nvPr/>
            </p:nvSpPr>
            <p:spPr>
              <a:xfrm>
                <a:off x="4123155" y="4720717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12E155-91DD-418E-81F4-BD034174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55" y="4720717"/>
                <a:ext cx="66215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543658-3BCB-48D4-951D-70A256DCBF94}"/>
                  </a:ext>
                </a:extLst>
              </p:cNvPr>
              <p:cNvSpPr txBox="1"/>
              <p:nvPr/>
            </p:nvSpPr>
            <p:spPr>
              <a:xfrm>
                <a:off x="4776188" y="4720717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543658-3BCB-48D4-951D-70A256DC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88" y="4720717"/>
                <a:ext cx="66215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23C109-210D-4D35-97B2-23EDC04C48ED}"/>
                  </a:ext>
                </a:extLst>
              </p:cNvPr>
              <p:cNvSpPr txBox="1"/>
              <p:nvPr/>
            </p:nvSpPr>
            <p:spPr>
              <a:xfrm>
                <a:off x="4776188" y="5370759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23C109-210D-4D35-97B2-23EDC04C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88" y="5370759"/>
                <a:ext cx="66215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703C671-AC88-4208-9AA8-FC8CAE21BC7D}"/>
                  </a:ext>
                </a:extLst>
              </p:cNvPr>
              <p:cNvSpPr txBox="1"/>
              <p:nvPr/>
            </p:nvSpPr>
            <p:spPr>
              <a:xfrm>
                <a:off x="5427952" y="5370759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703C671-AC88-4208-9AA8-FC8CAE21B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52" y="5370759"/>
                <a:ext cx="66215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EF02249-3362-45C6-9973-C366F089A849}"/>
                  </a:ext>
                </a:extLst>
              </p:cNvPr>
              <p:cNvSpPr txBox="1"/>
              <p:nvPr/>
            </p:nvSpPr>
            <p:spPr>
              <a:xfrm>
                <a:off x="3470123" y="6028515"/>
                <a:ext cx="6621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EF02249-3362-45C6-9973-C366F089A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123" y="6028515"/>
                <a:ext cx="66215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31CE667-9990-42EA-AE26-04EC811F9DCA}"/>
              </a:ext>
            </a:extLst>
          </p:cNvPr>
          <p:cNvSpPr txBox="1"/>
          <p:nvPr/>
        </p:nvSpPr>
        <p:spPr>
          <a:xfrm>
            <a:off x="1651756" y="2928511"/>
            <a:ext cx="5561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>
                <a:solidFill>
                  <a:srgbClr val="002060"/>
                </a:solidFill>
              </a:rPr>
              <a:t>Matrix Representation of a Relation: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E47125-F5DE-4B1E-BAB4-56604B38D0EC}"/>
              </a:ext>
            </a:extLst>
          </p:cNvPr>
          <p:cNvCxnSpPr>
            <a:cxnSpLocks/>
          </p:cNvCxnSpPr>
          <p:nvPr/>
        </p:nvCxnSpPr>
        <p:spPr>
          <a:xfrm>
            <a:off x="2763519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A642E44-A1C9-4EAD-9624-760B28D208B7}"/>
              </a:ext>
            </a:extLst>
          </p:cNvPr>
          <p:cNvSpPr/>
          <p:nvPr/>
        </p:nvSpPr>
        <p:spPr>
          <a:xfrm>
            <a:off x="2796860" y="4093076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353717-551E-4290-B4C2-00B8F2025855}"/>
              </a:ext>
            </a:extLst>
          </p:cNvPr>
          <p:cNvSpPr/>
          <p:nvPr/>
        </p:nvSpPr>
        <p:spPr>
          <a:xfrm>
            <a:off x="3564190" y="3521692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4C56AB-2BB6-4832-A07D-F7FA7D381663}"/>
              </a:ext>
            </a:extLst>
          </p:cNvPr>
          <p:cNvSpPr/>
          <p:nvPr/>
        </p:nvSpPr>
        <p:spPr>
          <a:xfrm>
            <a:off x="4213296" y="3521692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521085-697B-486E-A28B-177A5047B3D2}"/>
              </a:ext>
            </a:extLst>
          </p:cNvPr>
          <p:cNvSpPr/>
          <p:nvPr/>
        </p:nvSpPr>
        <p:spPr>
          <a:xfrm>
            <a:off x="4865061" y="3521692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3FC9DE-FA79-4E21-A5A9-7360125D866B}"/>
              </a:ext>
            </a:extLst>
          </p:cNvPr>
          <p:cNvSpPr/>
          <p:nvPr/>
        </p:nvSpPr>
        <p:spPr>
          <a:xfrm>
            <a:off x="5532409" y="3521692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B2E6A8-32F6-4F1E-9394-DAEBD7826E18}"/>
              </a:ext>
            </a:extLst>
          </p:cNvPr>
          <p:cNvCxnSpPr>
            <a:cxnSpLocks/>
          </p:cNvCxnSpPr>
          <p:nvPr/>
        </p:nvCxnSpPr>
        <p:spPr>
          <a:xfrm>
            <a:off x="3856244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E2B0BF-7DFC-47BC-B2C8-98A2E3C46BCE}"/>
              </a:ext>
            </a:extLst>
          </p:cNvPr>
          <p:cNvCxnSpPr>
            <a:cxnSpLocks/>
          </p:cNvCxnSpPr>
          <p:nvPr/>
        </p:nvCxnSpPr>
        <p:spPr>
          <a:xfrm>
            <a:off x="4957154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34E731-7F92-4A4C-8A82-5870EA79E76F}"/>
              </a:ext>
            </a:extLst>
          </p:cNvPr>
          <p:cNvCxnSpPr>
            <a:cxnSpLocks/>
          </p:cNvCxnSpPr>
          <p:nvPr/>
        </p:nvCxnSpPr>
        <p:spPr>
          <a:xfrm>
            <a:off x="6100496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976D17F-78A5-4F28-8A8C-9A6BF1950497}"/>
              </a:ext>
            </a:extLst>
          </p:cNvPr>
          <p:cNvSpPr/>
          <p:nvPr/>
        </p:nvSpPr>
        <p:spPr>
          <a:xfrm>
            <a:off x="2796860" y="4743430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ECB3C4-3828-47BC-BE81-281EC5C04F3C}"/>
              </a:ext>
            </a:extLst>
          </p:cNvPr>
          <p:cNvCxnSpPr>
            <a:cxnSpLocks/>
          </p:cNvCxnSpPr>
          <p:nvPr/>
        </p:nvCxnSpPr>
        <p:spPr>
          <a:xfrm>
            <a:off x="7213600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48DB1B8-A2C4-4110-8BBD-AFCD425355A3}"/>
              </a:ext>
            </a:extLst>
          </p:cNvPr>
          <p:cNvSpPr/>
          <p:nvPr/>
        </p:nvSpPr>
        <p:spPr>
          <a:xfrm>
            <a:off x="2796860" y="5403163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243F48-AF2A-46E6-AF08-8C3299ECC067}"/>
              </a:ext>
            </a:extLst>
          </p:cNvPr>
          <p:cNvCxnSpPr>
            <a:cxnSpLocks/>
          </p:cNvCxnSpPr>
          <p:nvPr/>
        </p:nvCxnSpPr>
        <p:spPr>
          <a:xfrm>
            <a:off x="8204200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33FD7E-E4AC-4BCC-AECB-020D2F3BE75C}"/>
              </a:ext>
            </a:extLst>
          </p:cNvPr>
          <p:cNvCxnSpPr>
            <a:cxnSpLocks/>
          </p:cNvCxnSpPr>
          <p:nvPr/>
        </p:nvCxnSpPr>
        <p:spPr>
          <a:xfrm>
            <a:off x="9309100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6119283-FC2C-4D51-B256-D624F9726047}"/>
              </a:ext>
            </a:extLst>
          </p:cNvPr>
          <p:cNvCxnSpPr>
            <a:cxnSpLocks/>
          </p:cNvCxnSpPr>
          <p:nvPr/>
        </p:nvCxnSpPr>
        <p:spPr>
          <a:xfrm>
            <a:off x="10414000" y="23589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6691263-DB7A-47E6-A3BF-7842EEE4B61C}"/>
              </a:ext>
            </a:extLst>
          </p:cNvPr>
          <p:cNvSpPr/>
          <p:nvPr/>
        </p:nvSpPr>
        <p:spPr>
          <a:xfrm>
            <a:off x="2796860" y="6053115"/>
            <a:ext cx="474020" cy="4740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248553-B8BD-4B6A-8353-25C3D35D3CD8}"/>
              </a:ext>
            </a:extLst>
          </p:cNvPr>
          <p:cNvCxnSpPr>
            <a:cxnSpLocks/>
          </p:cNvCxnSpPr>
          <p:nvPr/>
        </p:nvCxnSpPr>
        <p:spPr>
          <a:xfrm>
            <a:off x="2763519" y="288406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9B84A7C-B8C8-43BF-86AA-7D237A531934}"/>
              </a:ext>
            </a:extLst>
          </p:cNvPr>
          <p:cNvCxnSpPr>
            <a:cxnSpLocks/>
          </p:cNvCxnSpPr>
          <p:nvPr/>
        </p:nvCxnSpPr>
        <p:spPr>
          <a:xfrm>
            <a:off x="3856244" y="288406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1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18" grpId="0" animBg="1"/>
      <p:bldP spid="24" grpId="0" animBg="1"/>
      <p:bldP spid="32" grpId="0"/>
      <p:bldP spid="35" grpId="0"/>
      <p:bldP spid="36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uiExpand="1" build="p"/>
      <p:bldP spid="52" grpId="0"/>
      <p:bldP spid="53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37" grpId="0" animBg="1"/>
      <p:bldP spid="37" grpId="1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55" grpId="0" animBg="1"/>
      <p:bldP spid="55" grpId="1" animBg="1"/>
      <p:bldP spid="72" grpId="0" animBg="1"/>
      <p:bldP spid="72" grpId="1" animBg="1"/>
      <p:bldP spid="76" grpId="0" animBg="1"/>
      <p:bldP spid="7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1BE655-E657-4063-A72D-998CA016A6BE}"/>
                  </a:ext>
                </a:extLst>
              </p:cNvPr>
              <p:cNvSpPr txBox="1"/>
              <p:nvPr/>
            </p:nvSpPr>
            <p:spPr>
              <a:xfrm>
                <a:off x="1679181" y="834686"/>
                <a:ext cx="10298506" cy="112646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2, 4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3, 1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3, 2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4, 2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 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803275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4, 3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4, 4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1BE655-E657-4063-A72D-998CA016A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34686"/>
                <a:ext cx="10298506" cy="1126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ADAC55C-3ECC-46B7-977C-A924864B70EE}"/>
              </a:ext>
            </a:extLst>
          </p:cNvPr>
          <p:cNvSpPr txBox="1"/>
          <p:nvPr/>
        </p:nvSpPr>
        <p:spPr>
          <a:xfrm>
            <a:off x="1651756" y="1956961"/>
            <a:ext cx="5561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>
                <a:solidFill>
                  <a:srgbClr val="002060"/>
                </a:solidFill>
              </a:rPr>
              <a:t>Digraph of a Relation: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DFF35C-7E29-4CC3-A2E9-B5B6EC0312EF}"/>
                  </a:ext>
                </a:extLst>
              </p:cNvPr>
              <p:cNvSpPr txBox="1"/>
              <p:nvPr/>
            </p:nvSpPr>
            <p:spPr>
              <a:xfrm>
                <a:off x="4639954" y="2860113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DFF35C-7E29-4CC3-A2E9-B5B6EC03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954" y="2860113"/>
                <a:ext cx="4812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F9255E-7E08-4147-8CBF-DB5647C33C35}"/>
                  </a:ext>
                </a:extLst>
              </p:cNvPr>
              <p:cNvSpPr txBox="1"/>
              <p:nvPr/>
            </p:nvSpPr>
            <p:spPr>
              <a:xfrm>
                <a:off x="7070827" y="2860113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F9255E-7E08-4147-8CBF-DB5647C3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27" y="2860113"/>
                <a:ext cx="4812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67780D-4E44-4B46-9DAC-193253C6904D}"/>
                  </a:ext>
                </a:extLst>
              </p:cNvPr>
              <p:cNvSpPr txBox="1"/>
              <p:nvPr/>
            </p:nvSpPr>
            <p:spPr>
              <a:xfrm>
                <a:off x="7070826" y="611577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67780D-4E44-4B46-9DAC-193253C69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26" y="6115770"/>
                <a:ext cx="481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F191C7-7143-495D-B4F0-32D5DDE7956B}"/>
                  </a:ext>
                </a:extLst>
              </p:cNvPr>
              <p:cNvSpPr txBox="1"/>
              <p:nvPr/>
            </p:nvSpPr>
            <p:spPr>
              <a:xfrm>
                <a:off x="4639954" y="6115770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F191C7-7143-495D-B4F0-32D5DDE7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954" y="6115770"/>
                <a:ext cx="4812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4A7A10D-EE88-44AB-9234-6E3A308A7D5E}"/>
              </a:ext>
            </a:extLst>
          </p:cNvPr>
          <p:cNvGrpSpPr/>
          <p:nvPr/>
        </p:nvGrpSpPr>
        <p:grpSpPr>
          <a:xfrm rot="15090355">
            <a:off x="4177178" y="3285599"/>
            <a:ext cx="503690" cy="1005840"/>
            <a:chOff x="11044247" y="3396716"/>
            <a:chExt cx="503690" cy="471910"/>
          </a:xfrm>
        </p:grpSpPr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C8A67D70-BC99-46EE-B24C-6C9ABCA7D470}"/>
                </a:ext>
              </a:extLst>
            </p:cNvPr>
            <p:cNvSpPr/>
            <p:nvPr/>
          </p:nvSpPr>
          <p:spPr>
            <a:xfrm rot="15300000">
              <a:off x="11044247" y="3396716"/>
              <a:ext cx="471910" cy="471910"/>
            </a:xfrm>
            <a:prstGeom prst="arc">
              <a:avLst>
                <a:gd name="adj1" fmla="val 14497076"/>
                <a:gd name="adj2" fmla="val 14274558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F39D069-30DE-4C77-9123-7769C593AB8D}"/>
                </a:ext>
              </a:extLst>
            </p:cNvPr>
            <p:cNvCxnSpPr>
              <a:cxnSpLocks/>
            </p:cNvCxnSpPr>
            <p:nvPr/>
          </p:nvCxnSpPr>
          <p:spPr>
            <a:xfrm rot="6509645" flipH="1">
              <a:off x="11476225" y="3546185"/>
              <a:ext cx="58145" cy="85278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2C2EDB8-C0A2-43F7-88AF-EA163B21D2F9}"/>
              </a:ext>
            </a:extLst>
          </p:cNvPr>
          <p:cNvGrpSpPr/>
          <p:nvPr/>
        </p:nvGrpSpPr>
        <p:grpSpPr>
          <a:xfrm flipH="1">
            <a:off x="4970388" y="3569799"/>
            <a:ext cx="2251224" cy="11859"/>
            <a:chOff x="8695722" y="3757972"/>
            <a:chExt cx="2251224" cy="1185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93C299-ABE6-41F9-9EC8-BE95090D2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722" y="3765297"/>
              <a:ext cx="2251224" cy="0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713565E-C9D3-415A-9752-98B802785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7484" y="3757972"/>
              <a:ext cx="143934" cy="11859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C1E67F-7300-46B0-8C5F-88836E9837DE}"/>
              </a:ext>
            </a:extLst>
          </p:cNvPr>
          <p:cNvGrpSpPr/>
          <p:nvPr/>
        </p:nvGrpSpPr>
        <p:grpSpPr>
          <a:xfrm>
            <a:off x="4473260" y="4436533"/>
            <a:ext cx="3296618" cy="729997"/>
            <a:chOff x="8188765" y="4646797"/>
            <a:chExt cx="3296618" cy="729997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7221AD21-27D8-43DA-B043-9F5B5719C9B6}"/>
                </a:ext>
              </a:extLst>
            </p:cNvPr>
            <p:cNvSpPr/>
            <p:nvPr/>
          </p:nvSpPr>
          <p:spPr>
            <a:xfrm rot="13426159">
              <a:off x="8188765" y="4646797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B2D7B8B-0841-4806-9FAB-6E31B5494D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43939" y="5260113"/>
              <a:ext cx="119063" cy="116681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3D1E23-AD79-4CFD-9B7F-6FB96EF90C00}"/>
              </a:ext>
            </a:extLst>
          </p:cNvPr>
          <p:cNvGrpSpPr/>
          <p:nvPr/>
        </p:nvGrpSpPr>
        <p:grpSpPr>
          <a:xfrm>
            <a:off x="4878948" y="3663196"/>
            <a:ext cx="0" cy="2155015"/>
            <a:chOff x="8596222" y="3864797"/>
            <a:chExt cx="0" cy="2155015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6B03E71-EB56-493D-B276-407E86CCC1BE}"/>
                </a:ext>
              </a:extLst>
            </p:cNvPr>
            <p:cNvCxnSpPr>
              <a:cxnSpLocks/>
            </p:cNvCxnSpPr>
            <p:nvPr/>
          </p:nvCxnSpPr>
          <p:spPr>
            <a:xfrm>
              <a:off x="8596222" y="3864797"/>
              <a:ext cx="0" cy="2155015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A740C40-DFB5-493A-889D-39EA632D3F7E}"/>
                </a:ext>
              </a:extLst>
            </p:cNvPr>
            <p:cNvCxnSpPr>
              <a:cxnSpLocks/>
            </p:cNvCxnSpPr>
            <p:nvPr/>
          </p:nvCxnSpPr>
          <p:spPr>
            <a:xfrm>
              <a:off x="8596222" y="5118100"/>
              <a:ext cx="0" cy="13335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FCF48A7-CB6E-46A1-BE08-27AF49338E82}"/>
              </a:ext>
            </a:extLst>
          </p:cNvPr>
          <p:cNvGrpSpPr/>
          <p:nvPr/>
        </p:nvGrpSpPr>
        <p:grpSpPr>
          <a:xfrm>
            <a:off x="4447691" y="4377217"/>
            <a:ext cx="3296618" cy="681101"/>
            <a:chOff x="8188767" y="4552328"/>
            <a:chExt cx="3296618" cy="681101"/>
          </a:xfrm>
        </p:grpSpPr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59A57940-500F-40A7-B209-660D3482A05D}"/>
                </a:ext>
              </a:extLst>
            </p:cNvPr>
            <p:cNvSpPr/>
            <p:nvPr/>
          </p:nvSpPr>
          <p:spPr>
            <a:xfrm rot="2626159">
              <a:off x="8188767" y="4618986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939D09B-EE92-40CF-A1EB-E9927091F9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7127" y="4552328"/>
              <a:ext cx="109281" cy="137907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1B35D58-2CB6-4703-834E-5D08B9A2896E}"/>
              </a:ext>
            </a:extLst>
          </p:cNvPr>
          <p:cNvGrpSpPr/>
          <p:nvPr/>
        </p:nvGrpSpPr>
        <p:grpSpPr>
          <a:xfrm flipV="1">
            <a:off x="7330789" y="3642639"/>
            <a:ext cx="0" cy="2155015"/>
            <a:chOff x="8596222" y="3864797"/>
            <a:chExt cx="0" cy="2155015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FF880DB-942A-4D92-B82C-4F72D4DFA11E}"/>
                </a:ext>
              </a:extLst>
            </p:cNvPr>
            <p:cNvCxnSpPr>
              <a:cxnSpLocks/>
            </p:cNvCxnSpPr>
            <p:nvPr/>
          </p:nvCxnSpPr>
          <p:spPr>
            <a:xfrm>
              <a:off x="8596222" y="3864797"/>
              <a:ext cx="0" cy="2155015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42B14B4-4FEB-4FA3-B559-31738C7D5AA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222" y="5118100"/>
              <a:ext cx="0" cy="13335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B0F78D-4616-4D90-9B66-E30294077BB5}"/>
              </a:ext>
            </a:extLst>
          </p:cNvPr>
          <p:cNvGrpSpPr/>
          <p:nvPr/>
        </p:nvGrpSpPr>
        <p:grpSpPr>
          <a:xfrm rot="5562606">
            <a:off x="4377872" y="4357944"/>
            <a:ext cx="3296618" cy="780809"/>
            <a:chOff x="8205693" y="4678278"/>
            <a:chExt cx="3296618" cy="780809"/>
          </a:xfrm>
        </p:grpSpPr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A0D843B-6B07-4273-A1A6-D4117143FDA7}"/>
                </a:ext>
              </a:extLst>
            </p:cNvPr>
            <p:cNvSpPr/>
            <p:nvPr/>
          </p:nvSpPr>
          <p:spPr>
            <a:xfrm rot="13426159">
              <a:off x="8205693" y="4678278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2F0999BB-B53C-45D0-8F34-557FD7643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3027" y="5342406"/>
              <a:ext cx="119063" cy="116681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CA46A47-0F4A-4F77-AF77-1C07D31059BE}"/>
              </a:ext>
            </a:extLst>
          </p:cNvPr>
          <p:cNvGrpSpPr/>
          <p:nvPr/>
        </p:nvGrpSpPr>
        <p:grpSpPr>
          <a:xfrm rot="5562606">
            <a:off x="4472740" y="4399865"/>
            <a:ext cx="3296618" cy="681101"/>
            <a:chOff x="8188767" y="4552328"/>
            <a:chExt cx="3296618" cy="681101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BFB9208-BC9F-4BFD-9FB8-6226881DAD62}"/>
                </a:ext>
              </a:extLst>
            </p:cNvPr>
            <p:cNvSpPr/>
            <p:nvPr/>
          </p:nvSpPr>
          <p:spPr>
            <a:xfrm rot="2626159">
              <a:off x="8188767" y="4618986"/>
              <a:ext cx="3296618" cy="614443"/>
            </a:xfrm>
            <a:prstGeom prst="arc">
              <a:avLst>
                <a:gd name="adj1" fmla="val 21590147"/>
                <a:gd name="adj2" fmla="val 10760296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DB63824-91D3-48C7-B928-543E48ECEF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7127" y="4552328"/>
              <a:ext cx="109281" cy="137907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B435EB1-2DF9-4F00-8E73-C7601612E3CD}"/>
              </a:ext>
            </a:extLst>
          </p:cNvPr>
          <p:cNvGrpSpPr/>
          <p:nvPr/>
        </p:nvGrpSpPr>
        <p:grpSpPr>
          <a:xfrm flipH="1">
            <a:off x="4970388" y="5905852"/>
            <a:ext cx="2251224" cy="11859"/>
            <a:chOff x="8695722" y="3757972"/>
            <a:chExt cx="2251224" cy="11859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2A32CFA-4786-4EFE-A786-D4491E434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722" y="3765297"/>
              <a:ext cx="2251224" cy="0"/>
            </a:xfrm>
            <a:prstGeom prst="line">
              <a:avLst/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4C5F110-9573-44A8-9DFE-343803D5C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7484" y="3757972"/>
              <a:ext cx="143934" cy="11859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E31C449-DE1A-41AB-9DA9-9524D05A7D57}"/>
              </a:ext>
            </a:extLst>
          </p:cNvPr>
          <p:cNvGrpSpPr/>
          <p:nvPr/>
        </p:nvGrpSpPr>
        <p:grpSpPr>
          <a:xfrm rot="11700000">
            <a:off x="3864738" y="5670106"/>
            <a:ext cx="1005840" cy="471910"/>
            <a:chOff x="11044250" y="3396716"/>
            <a:chExt cx="471910" cy="471910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61DA541D-8B13-41A3-B3E0-DAC5B3F07DE3}"/>
                </a:ext>
              </a:extLst>
            </p:cNvPr>
            <p:cNvSpPr/>
            <p:nvPr/>
          </p:nvSpPr>
          <p:spPr>
            <a:xfrm rot="15300000">
              <a:off x="11044250" y="3396716"/>
              <a:ext cx="471910" cy="471910"/>
            </a:xfrm>
            <a:prstGeom prst="arc">
              <a:avLst>
                <a:gd name="adj1" fmla="val 16656305"/>
                <a:gd name="adj2" fmla="val 15689858"/>
              </a:avLst>
            </a:prstGeom>
            <a:ln w="38100" cap="rnd">
              <a:solidFill>
                <a:srgbClr val="0070C0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421ECD0-A099-4265-88DF-DA317214CCC2}"/>
                </a:ext>
              </a:extLst>
            </p:cNvPr>
            <p:cNvCxnSpPr>
              <a:cxnSpLocks/>
            </p:cNvCxnSpPr>
            <p:nvPr/>
          </p:nvCxnSpPr>
          <p:spPr>
            <a:xfrm rot="9900000" flipH="1">
              <a:off x="11332406" y="3814615"/>
              <a:ext cx="69849" cy="12358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F419E54-437D-4FB9-9C79-27A8AB2A1E8D}"/>
              </a:ext>
            </a:extLst>
          </p:cNvPr>
          <p:cNvSpPr>
            <a:spLocks noChangeAspect="1"/>
          </p:cNvSpPr>
          <p:nvPr/>
        </p:nvSpPr>
        <p:spPr>
          <a:xfrm>
            <a:off x="7231289" y="5818211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08DC0D-5A82-4261-941E-20F8380286DD}"/>
              </a:ext>
            </a:extLst>
          </p:cNvPr>
          <p:cNvSpPr>
            <a:spLocks noChangeAspect="1"/>
          </p:cNvSpPr>
          <p:nvPr/>
        </p:nvSpPr>
        <p:spPr>
          <a:xfrm>
            <a:off x="4781065" y="5824314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D893EF8-0FF4-4D6D-8D3F-467BA87C8620}"/>
              </a:ext>
            </a:extLst>
          </p:cNvPr>
          <p:cNvSpPr>
            <a:spLocks noChangeAspect="1"/>
          </p:cNvSpPr>
          <p:nvPr/>
        </p:nvSpPr>
        <p:spPr>
          <a:xfrm>
            <a:off x="4781065" y="3470299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A4E3034-C1EC-4900-AF70-2D63082359FC}"/>
              </a:ext>
            </a:extLst>
          </p:cNvPr>
          <p:cNvSpPr>
            <a:spLocks noChangeAspect="1"/>
          </p:cNvSpPr>
          <p:nvPr/>
        </p:nvSpPr>
        <p:spPr>
          <a:xfrm>
            <a:off x="7231289" y="3470299"/>
            <a:ext cx="199000" cy="199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FD51D86-5FB6-4490-9263-4E7AF894FF0A}"/>
              </a:ext>
            </a:extLst>
          </p:cNvPr>
          <p:cNvCxnSpPr>
            <a:cxnSpLocks/>
          </p:cNvCxnSpPr>
          <p:nvPr/>
        </p:nvCxnSpPr>
        <p:spPr>
          <a:xfrm>
            <a:off x="2763519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BCB6C9-D6EB-450C-95A0-6D1EE19F4977}"/>
              </a:ext>
            </a:extLst>
          </p:cNvPr>
          <p:cNvCxnSpPr>
            <a:cxnSpLocks/>
          </p:cNvCxnSpPr>
          <p:nvPr/>
        </p:nvCxnSpPr>
        <p:spPr>
          <a:xfrm>
            <a:off x="3856244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EBD0E9-276C-4893-85BB-ECAF741A4F1D}"/>
              </a:ext>
            </a:extLst>
          </p:cNvPr>
          <p:cNvCxnSpPr>
            <a:cxnSpLocks/>
          </p:cNvCxnSpPr>
          <p:nvPr/>
        </p:nvCxnSpPr>
        <p:spPr>
          <a:xfrm>
            <a:off x="4957154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50C351-ABD1-4BB9-827A-DD0D4939EAC0}"/>
              </a:ext>
            </a:extLst>
          </p:cNvPr>
          <p:cNvCxnSpPr>
            <a:cxnSpLocks/>
          </p:cNvCxnSpPr>
          <p:nvPr/>
        </p:nvCxnSpPr>
        <p:spPr>
          <a:xfrm>
            <a:off x="6100496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3C9F1E4-CAB0-45B5-95E1-F7166E93AE76}"/>
              </a:ext>
            </a:extLst>
          </p:cNvPr>
          <p:cNvCxnSpPr>
            <a:cxnSpLocks/>
          </p:cNvCxnSpPr>
          <p:nvPr/>
        </p:nvCxnSpPr>
        <p:spPr>
          <a:xfrm>
            <a:off x="7213600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4DD276B-68C4-45A3-8AB4-1E1F2F70091B}"/>
              </a:ext>
            </a:extLst>
          </p:cNvPr>
          <p:cNvCxnSpPr>
            <a:cxnSpLocks/>
          </p:cNvCxnSpPr>
          <p:nvPr/>
        </p:nvCxnSpPr>
        <p:spPr>
          <a:xfrm>
            <a:off x="8204200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23760D-FC54-41E2-B44D-46C55B3A6355}"/>
              </a:ext>
            </a:extLst>
          </p:cNvPr>
          <p:cNvCxnSpPr>
            <a:cxnSpLocks/>
          </p:cNvCxnSpPr>
          <p:nvPr/>
        </p:nvCxnSpPr>
        <p:spPr>
          <a:xfrm>
            <a:off x="9309100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79662B-34F0-4577-818B-0A9FF4B239F8}"/>
              </a:ext>
            </a:extLst>
          </p:cNvPr>
          <p:cNvCxnSpPr>
            <a:cxnSpLocks/>
          </p:cNvCxnSpPr>
          <p:nvPr/>
        </p:nvCxnSpPr>
        <p:spPr>
          <a:xfrm>
            <a:off x="10414000" y="1406416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8CCA40-2420-42A2-A387-98E5C9B657AA}"/>
              </a:ext>
            </a:extLst>
          </p:cNvPr>
          <p:cNvCxnSpPr>
            <a:cxnSpLocks/>
          </p:cNvCxnSpPr>
          <p:nvPr/>
        </p:nvCxnSpPr>
        <p:spPr>
          <a:xfrm>
            <a:off x="2763519" y="193156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221B12-88E4-4F28-8526-3D37CDA7B8D0}"/>
              </a:ext>
            </a:extLst>
          </p:cNvPr>
          <p:cNvCxnSpPr>
            <a:cxnSpLocks/>
          </p:cNvCxnSpPr>
          <p:nvPr/>
        </p:nvCxnSpPr>
        <p:spPr>
          <a:xfrm>
            <a:off x="3856244" y="1931561"/>
            <a:ext cx="662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84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43" grpId="0"/>
      <p:bldP spid="54" grpId="0" animBg="1"/>
      <p:bldP spid="55" grpId="0" animBg="1"/>
      <p:bldP spid="71" grpId="0" animBg="1"/>
      <p:bldP spid="7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B35EC-23D2-462C-994F-9451286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41EE9-2F2A-4E39-A7FC-F10B38BFC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Partition and Covering of 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5230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974D8-DABE-49FF-94A3-1019BF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Covering and Partition of 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 be a nonempty finite set.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, …, 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dirty="0"/>
                  <a:t> be nonempty subsets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sz="1800" dirty="0"/>
              </a:p>
              <a:p>
                <a:r>
                  <a:rPr lang="en-IN" dirty="0"/>
                  <a:t>If                     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0">
                            <a:latin typeface="Cambria Math" panose="02040503050406030204" pitchFamily="18" charset="0"/>
                          </a:rPr>
                          <m:t>, …, 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 is known as </a:t>
                </a:r>
                <a:r>
                  <a:rPr lang="en-IN" b="1" dirty="0">
                    <a:solidFill>
                      <a:srgbClr val="FF0000"/>
                    </a:solidFill>
                  </a:rPr>
                  <a:t>covering</a:t>
                </a:r>
                <a:r>
                  <a:rPr lang="en-IN" dirty="0"/>
                  <a:t> of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276225" lvl="1" indent="0">
                  <a:buNone/>
                </a:pPr>
                <a:endParaRPr lang="en-IN" dirty="0"/>
              </a:p>
              <a:p>
                <a:pPr marL="266700" indent="-266700"/>
                <a:r>
                  <a:rPr lang="en-IN" dirty="0"/>
                  <a:t>Furthermore,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𝛟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, ∀ 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IN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, …, 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is known as </a:t>
                </a:r>
                <a:r>
                  <a:rPr lang="en-IN" b="1" dirty="0">
                    <a:solidFill>
                      <a:srgbClr val="FF0000"/>
                    </a:solidFill>
                  </a:rPr>
                  <a:t>partition</a:t>
                </a:r>
                <a:r>
                  <a:rPr lang="en-IN" dirty="0"/>
                  <a:t> of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266700" indent="-266700"/>
                <a:r>
                  <a:rPr lang="en-IN" dirty="0"/>
                  <a:t>The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, …, 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IN" dirty="0"/>
                  <a:t> are known as </a:t>
                </a:r>
                <a:r>
                  <a:rPr lang="en-IN" b="1" dirty="0">
                    <a:solidFill>
                      <a:srgbClr val="FF0000"/>
                    </a:solidFill>
                  </a:rPr>
                  <a:t>block</a:t>
                </a:r>
                <a:r>
                  <a:rPr lang="en-IN" dirty="0"/>
                  <a:t> of partition.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ECED5-8625-4D7D-8529-FA9D38C8AEB5}"/>
                  </a:ext>
                </a:extLst>
              </p:cNvPr>
              <p:cNvSpPr txBox="1"/>
              <p:nvPr/>
            </p:nvSpPr>
            <p:spPr>
              <a:xfrm>
                <a:off x="692150" y="1638404"/>
                <a:ext cx="1809750" cy="13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ECED5-8625-4D7D-8529-FA9D38C8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0" y="1638404"/>
                <a:ext cx="1809750" cy="1325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5BCCEBD-3CAD-46E7-8180-A10CD0517758}"/>
              </a:ext>
            </a:extLst>
          </p:cNvPr>
          <p:cNvSpPr/>
          <p:nvPr/>
        </p:nvSpPr>
        <p:spPr>
          <a:xfrm>
            <a:off x="888316" y="5376584"/>
            <a:ext cx="10415369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Note that, every partition is covering but covering may not be partition. </a:t>
            </a:r>
          </a:p>
        </p:txBody>
      </p:sp>
    </p:spTree>
    <p:extLst>
      <p:ext uri="{BB962C8B-B14F-4D97-AF65-F5344CB8AC3E}">
        <p14:creationId xmlns:p14="http://schemas.microsoft.com/office/powerpoint/2010/main" val="18424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974D8-DABE-49FF-94A3-1019BF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Covering and Partition of 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625475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be collections of subsets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  <a:p>
                <a:pPr marL="895350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marL="1166813" lvl="3"/>
                <a:r>
                  <a:rPr lang="en-IN" dirty="0"/>
                  <a:t>Here, </a:t>
                </a:r>
                <a14:m>
                  <m:oMath xmlns:m="http://schemas.openxmlformats.org/officeDocument/2006/math"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IN" dirty="0"/>
                  <a:t> does not belong to any of the subset. </a:t>
                </a:r>
              </a:p>
              <a:p>
                <a:pPr marL="1166813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neither covering nor partition </a:t>
                </a:r>
                <a:r>
                  <a:rPr lang="en-IN" dirty="0"/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895350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  <a:p>
                <a:pPr marL="1160463" lvl="3"/>
                <a:r>
                  <a:rPr lang="en-GB" dirty="0"/>
                  <a:t>Here,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 but</a:t>
                </a:r>
              </a:p>
              <a:p>
                <a:pPr marL="1158875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i="0" dirty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IN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</m:oMath>
                  </m:oMathPara>
                </a14:m>
                <a:endParaRPr lang="en-IN" b="1" dirty="0"/>
              </a:p>
              <a:p>
                <a:pPr marL="1160463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covering but not partition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b="-2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6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974D8-DABE-49FF-94A3-1019BFB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Covering and Partition of 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625475" lvl="1">
                  <a:spcBef>
                    <a:spcPts val="600"/>
                  </a:spcBef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be collections of subsets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/>
              </a:p>
              <a:p>
                <a:pPr marL="895350"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marL="1160463" lvl="3"/>
                <a:r>
                  <a:rPr lang="en-GB" dirty="0"/>
                  <a:t>Here,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 and</a:t>
                </a:r>
              </a:p>
              <a:p>
                <a:pPr marL="1158875" lvl="3" indent="0">
                  <a:spcBef>
                    <a:spcPts val="600"/>
                  </a:spcBef>
                  <a:buNone/>
                </a:pPr>
                <a:r>
                  <a:rPr lang="en-GB" i="0" dirty="0">
                    <a:latin typeface="+mj-lt"/>
                  </a:rPr>
                  <a:t>all subsets are mutually disjoint.</a:t>
                </a:r>
              </a:p>
              <a:p>
                <a:pPr marL="1160463" lvl="3">
                  <a:spcBef>
                    <a:spcPts val="600"/>
                  </a:spcBef>
                </a:pPr>
                <a:r>
                  <a:rPr lang="en-GB" dirty="0"/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partition</a:t>
                </a:r>
                <a:r>
                  <a:rPr lang="en-IN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1160463" lvl="3">
                  <a:spcBef>
                    <a:spcPts val="600"/>
                  </a:spcBef>
                </a:pPr>
                <a:r>
                  <a:rPr lang="en-IN" dirty="0"/>
                  <a:t>Since, it is partition it is </a:t>
                </a:r>
                <a:r>
                  <a:rPr lang="en-IN" b="1" dirty="0">
                    <a:solidFill>
                      <a:srgbClr val="FF0000"/>
                    </a:solidFill>
                  </a:rPr>
                  <a:t>covering</a:t>
                </a:r>
                <a:r>
                  <a:rPr lang="en-IN" dirty="0"/>
                  <a:t>.</a:t>
                </a:r>
              </a:p>
              <a:p>
                <a:pPr marL="1160463" lvl="3"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, 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b="0" i="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are blocks of partition.</a:t>
                </a:r>
              </a:p>
              <a:p>
                <a:pPr marL="1165225" lvl="3"/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C00A11-9E00-4926-B13A-06F3A7DBE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B35EC-23D2-462C-994F-9451286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Method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41EE9-2F2A-4E39-A7FC-F10B38BFC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Partition and Covering of 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12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0" y="873516"/>
                <a:ext cx="10381639" cy="2677656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be a 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, 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, 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, 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be subsets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algn="just">
                  <a:lnSpc>
                    <a:spcPct val="120000"/>
                  </a:lnSpc>
                </a:pPr>
                <a:r>
                  <a:rPr lang="en-IN" dirty="0"/>
                  <a:t>Determine which of the collection is covering or partition: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i="0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i="0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b="0" dirty="0"/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73516"/>
                <a:ext cx="10381639" cy="2677656"/>
              </a:xfrm>
              <a:prstGeom prst="rect">
                <a:avLst/>
              </a:prstGeom>
              <a:blipFill>
                <a:blip r:embed="rId2"/>
                <a:stretch>
                  <a:fillRect l="-1174" t="-4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03756" y="3635378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51755" y="3635378"/>
                <a:ext cx="316154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2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, </m:t>
                        </m:r>
                        <m:sSub>
                          <m:sSubPr>
                            <m:ctrlPr>
                              <a:rPr lang="pt-BR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pt-BR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, </m:t>
                        </m:r>
                        <m:sSub>
                          <m:sSubPr>
                            <m:ctrlPr>
                              <a:rPr lang="pt-BR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pt-BR" sz="28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pt-BR" sz="28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755" y="3635378"/>
                <a:ext cx="316154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BF717D-D686-4FAB-9BA0-4AD808AD5F21}"/>
              </a:ext>
            </a:extLst>
          </p:cNvPr>
          <p:cNvSpPr txBox="1"/>
          <p:nvPr/>
        </p:nvSpPr>
        <p:spPr>
          <a:xfrm>
            <a:off x="1679180" y="4242804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/>
              <p:nvPr/>
            </p:nvSpPr>
            <p:spPr>
              <a:xfrm>
                <a:off x="2118175" y="4790157"/>
                <a:ext cx="710071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b="0" dirty="0"/>
                  <a:t>element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IN" dirty="0"/>
                  <a:t> does not belong to any of the subset.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175" y="4790157"/>
                <a:ext cx="7100711" cy="523220"/>
              </a:xfrm>
              <a:prstGeom prst="rect">
                <a:avLst/>
              </a:prstGeom>
              <a:blipFill>
                <a:blip r:embed="rId4"/>
                <a:stretch>
                  <a:fillRect l="-171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E5C06-A4D3-4C4A-B015-DAD25E3BE25F}"/>
                  </a:ext>
                </a:extLst>
              </p:cNvPr>
              <p:cNvSpPr txBox="1"/>
              <p:nvPr/>
            </p:nvSpPr>
            <p:spPr>
              <a:xfrm>
                <a:off x="1679179" y="5397583"/>
                <a:ext cx="641979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neither covering nor partition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7E5C06-A4D3-4C4A-B015-DAD25E3B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9" y="5397583"/>
                <a:ext cx="6419791" cy="523220"/>
              </a:xfrm>
              <a:prstGeom prst="rect">
                <a:avLst/>
              </a:prstGeom>
              <a:blipFill>
                <a:blip r:embed="rId5"/>
                <a:stretch>
                  <a:fillRect l="-1898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DEDB4-23F8-4586-930F-980B1242B29D}"/>
                  </a:ext>
                </a:extLst>
              </p:cNvPr>
              <p:cNvSpPr txBox="1"/>
              <p:nvPr/>
            </p:nvSpPr>
            <p:spPr>
              <a:xfrm>
                <a:off x="4737855" y="3635378"/>
                <a:ext cx="400609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d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d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d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DEDB4-23F8-4586-930F-980B1242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55" y="3635378"/>
                <a:ext cx="40060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3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6" grpId="0"/>
      <p:bldP spid="8" grpId="0"/>
      <p:bldP spid="24" grpId="0" animBg="1"/>
      <p:bldP spid="32" grpId="0"/>
      <p:bldP spid="33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</p:spTree>
    <p:extLst>
      <p:ext uri="{BB962C8B-B14F-4D97-AF65-F5344CB8AC3E}">
        <p14:creationId xmlns:p14="http://schemas.microsoft.com/office/powerpoint/2010/main" val="1436023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 (</a:t>
            </a:r>
            <a:r>
              <a:rPr lang="en-IN" dirty="0"/>
              <a:t>Continue)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79180" y="836847"/>
                <a:ext cx="61878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36847"/>
                <a:ext cx="61878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BF717D-D686-4FAB-9BA0-4AD808AD5F21}"/>
              </a:ext>
            </a:extLst>
          </p:cNvPr>
          <p:cNvSpPr txBox="1"/>
          <p:nvPr/>
        </p:nvSpPr>
        <p:spPr>
          <a:xfrm>
            <a:off x="1679180" y="1929130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/>
              <p:nvPr/>
            </p:nvSpPr>
            <p:spPr>
              <a:xfrm>
                <a:off x="2070087" y="2540000"/>
                <a:ext cx="52728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7" y="2540000"/>
                <a:ext cx="52728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47E5C06-A4D3-4C4A-B015-DAD25E3BE25F}"/>
              </a:ext>
            </a:extLst>
          </p:cNvPr>
          <p:cNvSpPr txBox="1"/>
          <p:nvPr/>
        </p:nvSpPr>
        <p:spPr>
          <a:xfrm>
            <a:off x="1679180" y="3796050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C3EB-3F72-4405-9996-7F1FAF895C4E}"/>
                  </a:ext>
                </a:extLst>
              </p:cNvPr>
              <p:cNvSpPr txBox="1"/>
              <p:nvPr/>
            </p:nvSpPr>
            <p:spPr>
              <a:xfrm>
                <a:off x="7342950" y="2540000"/>
                <a:ext cx="327119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C3EB-3F72-4405-9996-7F1FAF89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50" y="2540000"/>
                <a:ext cx="3271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B29CE-C979-42EC-ACCC-04CFDA1FC212}"/>
                  </a:ext>
                </a:extLst>
              </p:cNvPr>
              <p:cNvSpPr txBox="1"/>
              <p:nvPr/>
            </p:nvSpPr>
            <p:spPr>
              <a:xfrm>
                <a:off x="7342950" y="3167390"/>
                <a:ext cx="7560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i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B29CE-C979-42EC-ACCC-04CFDA1F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50" y="3167390"/>
                <a:ext cx="7560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20A2B-4240-4F5F-9E50-2E76C7B059C8}"/>
                  </a:ext>
                </a:extLst>
              </p:cNvPr>
              <p:cNvSpPr txBox="1"/>
              <p:nvPr/>
            </p:nvSpPr>
            <p:spPr>
              <a:xfrm>
                <a:off x="2159587" y="1437356"/>
                <a:ext cx="68574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20A2B-4240-4F5F-9E50-2E76C7B0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87" y="1437356"/>
                <a:ext cx="68574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9484A-5358-411B-9026-F723A7C27199}"/>
                  </a:ext>
                </a:extLst>
              </p:cNvPr>
              <p:cNvSpPr txBox="1"/>
              <p:nvPr/>
            </p:nvSpPr>
            <p:spPr>
              <a:xfrm>
                <a:off x="2587076" y="3796050"/>
                <a:ext cx="138611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9484A-5358-411B-9026-F723A7C2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076" y="3796050"/>
                <a:ext cx="13861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DA94E-BF8D-46F5-8799-88F78F1512EA}"/>
                  </a:ext>
                </a:extLst>
              </p:cNvPr>
              <p:cNvSpPr txBox="1"/>
              <p:nvPr/>
            </p:nvSpPr>
            <p:spPr>
              <a:xfrm>
                <a:off x="3973196" y="3796050"/>
                <a:ext cx="292290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DA94E-BF8D-46F5-8799-88F78F151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96" y="3796050"/>
                <a:ext cx="29229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5787CE-0AB4-44AA-A672-C85710A07870}"/>
                  </a:ext>
                </a:extLst>
              </p:cNvPr>
              <p:cNvSpPr txBox="1"/>
              <p:nvPr/>
            </p:nvSpPr>
            <p:spPr>
              <a:xfrm>
                <a:off x="3973196" y="4368799"/>
                <a:ext cx="118744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5787CE-0AB4-44AA-A672-C85710A07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96" y="4368799"/>
                <a:ext cx="118744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DC37-AD1C-43D6-BB7F-887C9E1F277A}"/>
                  </a:ext>
                </a:extLst>
              </p:cNvPr>
              <p:cNvSpPr txBox="1"/>
              <p:nvPr/>
            </p:nvSpPr>
            <p:spPr>
              <a:xfrm>
                <a:off x="5096320" y="4368799"/>
                <a:ext cx="86079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</m:oMath>
                  </m:oMathPara>
                </a14:m>
                <a:endParaRPr lang="en-IN" b="1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4BDC37-AD1C-43D6-BB7F-887C9E1F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320" y="4368799"/>
                <a:ext cx="8607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34D32-EF30-470B-8946-105755C90D98}"/>
                  </a:ext>
                </a:extLst>
              </p:cNvPr>
              <p:cNvSpPr txBox="1"/>
              <p:nvPr/>
            </p:nvSpPr>
            <p:spPr>
              <a:xfrm>
                <a:off x="1679181" y="5159034"/>
                <a:ext cx="52169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covering but not partition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34D32-EF30-470B-8946-105755C9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159034"/>
                <a:ext cx="5216920" cy="523220"/>
              </a:xfrm>
              <a:prstGeom prst="rect">
                <a:avLst/>
              </a:prstGeom>
              <a:blipFill>
                <a:blip r:embed="rId11"/>
                <a:stretch>
                  <a:fillRect l="-2336" t="-11628" r="-58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6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2" grpId="0"/>
      <p:bldP spid="33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 (</a:t>
            </a:r>
            <a:r>
              <a:rPr lang="en-IN" dirty="0"/>
              <a:t>Continue)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/>
              <p:nvPr/>
            </p:nvSpPr>
            <p:spPr>
              <a:xfrm>
                <a:off x="1679180" y="836847"/>
                <a:ext cx="61878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sSub>
                            <m:sSubPr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8674E-C715-4C87-A040-12805BD51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36847"/>
                <a:ext cx="61878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BF717D-D686-4FAB-9BA0-4AD808AD5F21}"/>
              </a:ext>
            </a:extLst>
          </p:cNvPr>
          <p:cNvSpPr txBox="1"/>
          <p:nvPr/>
        </p:nvSpPr>
        <p:spPr>
          <a:xfrm>
            <a:off x="1679180" y="1929130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/>
              <p:nvPr/>
            </p:nvSpPr>
            <p:spPr>
              <a:xfrm>
                <a:off x="2070086" y="2540000"/>
                <a:ext cx="73914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b="0" i="1" dirty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dirty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b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9DA7-4CA0-4C36-BB2B-C0E50E7B2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6" y="2540000"/>
                <a:ext cx="73914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47E5C06-A4D3-4C4A-B015-DAD25E3BE25F}"/>
              </a:ext>
            </a:extLst>
          </p:cNvPr>
          <p:cNvSpPr txBox="1"/>
          <p:nvPr/>
        </p:nvSpPr>
        <p:spPr>
          <a:xfrm>
            <a:off x="1679180" y="3796050"/>
            <a:ext cx="96081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Also,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C3EB-3F72-4405-9996-7F1FAF895C4E}"/>
                  </a:ext>
                </a:extLst>
              </p:cNvPr>
              <p:cNvSpPr txBox="1"/>
              <p:nvPr/>
            </p:nvSpPr>
            <p:spPr>
              <a:xfrm>
                <a:off x="6850722" y="2540000"/>
                <a:ext cx="327119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4EC3EB-3F72-4405-9996-7F1FAF89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22" y="2540000"/>
                <a:ext cx="3271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B29CE-C979-42EC-ACCC-04CFDA1FC212}"/>
                  </a:ext>
                </a:extLst>
              </p:cNvPr>
              <p:cNvSpPr txBox="1"/>
              <p:nvPr/>
            </p:nvSpPr>
            <p:spPr>
              <a:xfrm>
                <a:off x="6850722" y="3167390"/>
                <a:ext cx="7560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i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B29CE-C979-42EC-ACCC-04CFDA1F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22" y="3167390"/>
                <a:ext cx="7560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20A2B-4240-4F5F-9E50-2E76C7B059C8}"/>
                  </a:ext>
                </a:extLst>
              </p:cNvPr>
              <p:cNvSpPr txBox="1"/>
              <p:nvPr/>
            </p:nvSpPr>
            <p:spPr>
              <a:xfrm>
                <a:off x="2159587" y="1437356"/>
                <a:ext cx="68574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  <m:r>
                                <a:rPr lang="en-IN" sz="2800" b="1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20A2B-4240-4F5F-9E50-2E76C7B0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587" y="1437356"/>
                <a:ext cx="68574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889484A-5358-411B-9026-F723A7C27199}"/>
              </a:ext>
            </a:extLst>
          </p:cNvPr>
          <p:cNvSpPr txBox="1"/>
          <p:nvPr/>
        </p:nvSpPr>
        <p:spPr>
          <a:xfrm>
            <a:off x="2557481" y="3796051"/>
            <a:ext cx="60616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every subset are mutually disjoint.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34D32-EF30-470B-8946-105755C90D98}"/>
                  </a:ext>
                </a:extLst>
              </p:cNvPr>
              <p:cNvSpPr txBox="1"/>
              <p:nvPr/>
            </p:nvSpPr>
            <p:spPr>
              <a:xfrm>
                <a:off x="1679181" y="4528880"/>
                <a:ext cx="27785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is </a:t>
                </a:r>
                <a:r>
                  <a:rPr lang="en-IN" b="1" dirty="0"/>
                  <a:t>partition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734D32-EF30-470B-8946-105755C9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528880"/>
                <a:ext cx="2778520" cy="523220"/>
              </a:xfrm>
              <a:prstGeom prst="rect">
                <a:avLst/>
              </a:prstGeom>
              <a:blipFill>
                <a:blip r:embed="rId7"/>
                <a:stretch>
                  <a:fillRect l="-4386" t="-11628" r="-263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D23D27-06A4-4F99-A00E-F0B8B82929F8}"/>
                  </a:ext>
                </a:extLst>
              </p:cNvPr>
              <p:cNvSpPr/>
              <p:nvPr/>
            </p:nvSpPr>
            <p:spPr>
              <a:xfrm>
                <a:off x="1679180" y="5159034"/>
                <a:ext cx="50504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buClr>
                    <a:schemeClr val="accent6"/>
                  </a:buClr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partition it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covering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D23D27-06A4-4F99-A00E-F0B8B8292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5159034"/>
                <a:ext cx="5050420" cy="523220"/>
              </a:xfrm>
              <a:prstGeom prst="rect">
                <a:avLst/>
              </a:prstGeom>
              <a:blipFill>
                <a:blip r:embed="rId8"/>
                <a:stretch>
                  <a:fillRect l="-2413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24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2" grpId="0"/>
      <p:bldP spid="33" grpId="0"/>
      <p:bldP spid="11" grpId="0"/>
      <p:bldP spid="12" grpId="0"/>
      <p:bldP spid="13" grpId="0"/>
      <p:bldP spid="14" grpId="0"/>
      <p:bldP spid="20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4699-0666-43F6-98D3-4C6DD5D5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0C87B-E4FF-451F-9FA8-461D8980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Equivalence Relation</a:t>
            </a:r>
          </a:p>
        </p:txBody>
      </p:sp>
    </p:spTree>
    <p:extLst>
      <p:ext uri="{BB962C8B-B14F-4D97-AF65-F5344CB8AC3E}">
        <p14:creationId xmlns:p14="http://schemas.microsoft.com/office/powerpoint/2010/main" val="134493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4699-0666-43F6-98D3-4C6DD5D5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Equivalence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is called an </a:t>
                </a:r>
                <a:r>
                  <a:rPr lang="en-GB" b="1" dirty="0">
                    <a:solidFill>
                      <a:srgbClr val="FF0000"/>
                    </a:solidFill>
                  </a:rPr>
                  <a:t>equivalence relation</a:t>
                </a:r>
                <a:r>
                  <a:rPr lang="en-GB" dirty="0"/>
                  <a:t> if it is </a:t>
                </a:r>
                <a:r>
                  <a:rPr lang="en-GB" b="1" dirty="0">
                    <a:solidFill>
                      <a:srgbClr val="0070C0"/>
                    </a:solidFill>
                  </a:rPr>
                  <a:t>reﬂexive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0070C0"/>
                    </a:solidFill>
                  </a:rPr>
                  <a:t>symmetric</a:t>
                </a:r>
                <a:r>
                  <a:rPr lang="en-GB" dirty="0"/>
                  <a:t>, and </a:t>
                </a:r>
                <a:r>
                  <a:rPr lang="en-GB" b="1" dirty="0">
                    <a:solidFill>
                      <a:srgbClr val="0070C0"/>
                    </a:solidFill>
                  </a:rPr>
                  <a:t>transitive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For </a:t>
                </a:r>
                <a:r>
                  <a:rPr lang="en-IN" dirty="0"/>
                  <a:t>example:</a:t>
                </a:r>
              </a:p>
              <a:p>
                <a:pPr marL="628650"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 1, 2, 3, 4 </m:t>
                        </m:r>
                      </m:e>
                    </m:d>
                  </m:oMath>
                </a14:m>
                <a:r>
                  <a:rPr lang="en-GB" dirty="0"/>
                  <a:t>  and</a:t>
                </a:r>
              </a:p>
              <a:p>
                <a:pPr marL="62865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i="0" dirty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630238" lvl="1" indent="0">
                  <a:buNone/>
                </a:pPr>
                <a:r>
                  <a:rPr lang="en-GB" dirty="0"/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reflexive, symmetric and transitive. </a:t>
                </a:r>
              </a:p>
              <a:p>
                <a:pPr marL="630238" lvl="1" indent="0">
                  <a:buNone/>
                </a:pPr>
                <a:r>
                  <a:rPr lang="en-GB" dirty="0"/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an equivalence relation.</a:t>
                </a:r>
              </a:p>
              <a:p>
                <a:pPr marL="628650" lvl="1"/>
                <a:endParaRPr lang="en-GB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0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4699-0666-43F6-98D3-4C6DD5D5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Equivalence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an equivalence 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set of all elements that are </a:t>
                </a:r>
                <a:r>
                  <a:rPr lang="en-GB" b="1" dirty="0">
                    <a:solidFill>
                      <a:srgbClr val="FF0000"/>
                    </a:solidFill>
                  </a:rPr>
                  <a:t>related to an element “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”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is known as the equivalence class of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”. </a:t>
                </a:r>
              </a:p>
              <a:p>
                <a:r>
                  <a:rPr lang="en-GB" dirty="0"/>
                  <a:t>The equivalence class of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” with resect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</m:oMath>
                </a14:m>
                <a:r>
                  <a:rPr lang="en-GB" dirty="0"/>
                  <a:t> or simply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In </a:t>
                </a:r>
                <a:r>
                  <a:rPr lang="en-IN" dirty="0"/>
                  <a:t>other words,</a:t>
                </a:r>
                <a:r>
                  <a:rPr lang="en-GB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an equivalence 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, the equivalence class of the element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” is</a:t>
                </a:r>
              </a:p>
              <a:p>
                <a:pPr marL="268288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ctrlPr>
                              <a:rPr lang="en-I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	or	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IN" b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GB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266700" indent="-266700" algn="l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is called a </a:t>
                </a:r>
                <a:r>
                  <a:rPr lang="en-GB" b="1" dirty="0">
                    <a:solidFill>
                      <a:srgbClr val="FF0000"/>
                    </a:solidFill>
                  </a:rPr>
                  <a:t>representative</a:t>
                </a:r>
                <a:r>
                  <a:rPr lang="en-GB" dirty="0"/>
                  <a:t> of this equivalence class. </a:t>
                </a:r>
              </a:p>
              <a:p>
                <a:pPr marL="266700" indent="-266700" algn="l"/>
                <a:r>
                  <a:rPr lang="en-GB" dirty="0"/>
                  <a:t>Any element of a class can be used as a representative of this class. 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3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5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4699-0666-43F6-98D3-4C6DD5D5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Equivalence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>
                    <a:latin typeface="+mj-lt"/>
                  </a:rPr>
                  <a:t> be an equivalence 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pPr marL="628650" lvl="1"/>
                <a:r>
                  <a:rPr lang="en-IN" dirty="0">
                    <a:latin typeface="+mj-lt"/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latin typeface="+mj-lt"/>
                  </a:rPr>
                  <a:t>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>
                    <a:latin typeface="+mj-lt"/>
                  </a:rPr>
                  <a:t>.</a:t>
                </a:r>
              </a:p>
              <a:p>
                <a:pPr marL="628650"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n-GB" i="0" dirty="0">
                        <a:latin typeface="Cambria Math" panose="02040503050406030204" pitchFamily="18" charset="0"/>
                      </a:rPr>
                      <m:t>aRb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  <a:p>
                <a:pPr marL="628650" lvl="1"/>
                <a:r>
                  <a:rPr lang="en-GB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730C87B-E4FF-451F-9FA8-461D89801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85BC4-8AC1-4DE7-BCBC-C9DAF81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Method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58CB8-AC0C-47E3-8650-8B6B69721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Equivalence Relation</a:t>
            </a:r>
          </a:p>
        </p:txBody>
      </p:sp>
    </p:spTree>
    <p:extLst>
      <p:ext uri="{BB962C8B-B14F-4D97-AF65-F5344CB8AC3E}">
        <p14:creationId xmlns:p14="http://schemas.microsoft.com/office/powerpoint/2010/main" val="284812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69329"/>
                <a:ext cx="10298506" cy="1604029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GB" dirty="0"/>
                  <a:t> is a set of straight lines.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a </a:t>
                </a:r>
                <a:r>
                  <a:rPr lang="en-IN" dirty="0"/>
                  <a:t>relation 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GB" dirty="0"/>
                  <a:t> </a:t>
                </a:r>
                <a:r>
                  <a:rPr lang="en-IN" dirty="0"/>
                  <a:t>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b="0" i="0" dirty="0" smtClean="0"/>
                          <m:t>and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Prove </a:t>
                </a:r>
                <a:r>
                  <a:rPr lang="en-IN" dirty="0"/>
                  <a:t>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dirty="0"/>
                  <a:t> is an equivalence relation.</a:t>
                </a:r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69329"/>
                <a:ext cx="10298506" cy="1604029"/>
              </a:xfrm>
              <a:prstGeom prst="rect">
                <a:avLst/>
              </a:prstGeom>
              <a:blipFill>
                <a:blip r:embed="rId2"/>
                <a:stretch>
                  <a:fillRect l="-1183" t="-1141" r="-1183" b="-98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1" y="256044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1CE667-9990-42EA-AE26-04EC811F9DCA}"/>
              </a:ext>
            </a:extLst>
          </p:cNvPr>
          <p:cNvSpPr txBox="1"/>
          <p:nvPr/>
        </p:nvSpPr>
        <p:spPr>
          <a:xfrm>
            <a:off x="1679181" y="2560442"/>
            <a:ext cx="2480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Given relation is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9887FF-985C-4009-8806-94E5E48419C9}"/>
                  </a:ext>
                </a:extLst>
              </p:cNvPr>
              <p:cNvSpPr txBox="1"/>
              <p:nvPr/>
            </p:nvSpPr>
            <p:spPr>
              <a:xfrm>
                <a:off x="4150580" y="2560442"/>
                <a:ext cx="6563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IN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, </m:t>
                            </m:r>
                            <m:sSub>
                              <m:sSubPr>
                                <m:ctrlPr>
                                  <a:rPr lang="en-IN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en-IN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rgbClr val="002060"/>
                            </a:solidFill>
                          </a:rPr>
                          <m:t>and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9887FF-985C-4009-8806-94E5E484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80" y="2560442"/>
                <a:ext cx="6563329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4843292"/>
                <a:ext cx="44168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Any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parallel to itself.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843292"/>
                <a:ext cx="4416819" cy="523220"/>
              </a:xfrm>
              <a:prstGeom prst="rect">
                <a:avLst/>
              </a:prstGeom>
              <a:blipFill>
                <a:blip r:embed="rId4"/>
                <a:stretch>
                  <a:fillRect l="-2759" t="-12941" r="-138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/>
              <p:nvPr/>
            </p:nvSpPr>
            <p:spPr>
              <a:xfrm>
                <a:off x="2208771" y="5462416"/>
                <a:ext cx="270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48198A-94A3-4722-8EDD-DF0A1850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5462416"/>
                <a:ext cx="270413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FFF653-4738-44BC-9327-68595F3BF5CA}"/>
                  </a:ext>
                </a:extLst>
              </p:cNvPr>
              <p:cNvSpPr txBox="1"/>
              <p:nvPr/>
            </p:nvSpPr>
            <p:spPr>
              <a:xfrm>
                <a:off x="1679181" y="3118495"/>
                <a:ext cx="102985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To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equivalence relation we need to prove that it is reflexive, symmetric and transitive.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FFF653-4738-44BC-9327-68595F3B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118495"/>
                <a:ext cx="10298506" cy="954107"/>
              </a:xfrm>
              <a:prstGeom prst="rect">
                <a:avLst/>
              </a:prstGeom>
              <a:blipFill>
                <a:blip r:embed="rId6"/>
                <a:stretch>
                  <a:fillRect l="-1183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4168506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79181" y="546241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62416"/>
                <a:ext cx="5295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/>
              <p:nvPr/>
            </p:nvSpPr>
            <p:spPr>
              <a:xfrm>
                <a:off x="1679181" y="6081540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081540"/>
                <a:ext cx="3140469" cy="523220"/>
              </a:xfrm>
              <a:prstGeom prst="rect">
                <a:avLst/>
              </a:prstGeom>
              <a:blipFill>
                <a:blip r:embed="rId8"/>
                <a:stretch>
                  <a:fillRect l="-3876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5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70" grpId="0"/>
      <p:bldP spid="33" grpId="0"/>
      <p:bldP spid="34" grpId="0"/>
      <p:bldP spid="37" grpId="0"/>
      <p:bldP spid="38" grpId="0"/>
      <p:bldP spid="39" grpId="0" animBg="1"/>
      <p:bldP spid="41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/>
              <p:nvPr/>
            </p:nvSpPr>
            <p:spPr>
              <a:xfrm>
                <a:off x="1679181" y="4838006"/>
                <a:ext cx="7969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reflexive, symmetric and transitive.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838006"/>
                <a:ext cx="7969316" cy="523220"/>
              </a:xfrm>
              <a:prstGeom prst="rect">
                <a:avLst/>
              </a:prstGeom>
              <a:blipFill>
                <a:blip r:embed="rId2"/>
                <a:stretch>
                  <a:fillRect l="-152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54FFCC6-504B-4E12-9E69-C8414F97DF18}"/>
              </a:ext>
            </a:extLst>
          </p:cNvPr>
          <p:cNvSpPr txBox="1"/>
          <p:nvPr/>
        </p:nvSpPr>
        <p:spPr>
          <a:xfrm>
            <a:off x="1679181" y="85197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B3659-5B82-457F-9ADA-4E1207BA49FE}"/>
                  </a:ext>
                </a:extLst>
              </p:cNvPr>
              <p:cNvSpPr txBox="1"/>
              <p:nvPr/>
            </p:nvSpPr>
            <p:spPr>
              <a:xfrm>
                <a:off x="2208771" y="1592409"/>
                <a:ext cx="26108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B3659-5B82-457F-9ADA-4E1207BA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1592409"/>
                <a:ext cx="2610879" cy="523220"/>
              </a:xfrm>
              <a:prstGeom prst="rect">
                <a:avLst/>
              </a:prstGeom>
              <a:blipFill>
                <a:blip r:embed="rId3"/>
                <a:stretch>
                  <a:fillRect l="-4662" t="-11628" r="-419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187D99-1262-4360-BA23-823AB904E95C}"/>
                  </a:ext>
                </a:extLst>
              </p:cNvPr>
              <p:cNvSpPr txBox="1"/>
              <p:nvPr/>
            </p:nvSpPr>
            <p:spPr>
              <a:xfrm>
                <a:off x="2208772" y="2185239"/>
                <a:ext cx="270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F187D99-1262-4360-BA23-823AB904E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185239"/>
                <a:ext cx="270413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77E38E-A64A-4ADF-98F3-19CDE96AC18A}"/>
                  </a:ext>
                </a:extLst>
              </p:cNvPr>
              <p:cNvSpPr txBox="1"/>
              <p:nvPr/>
            </p:nvSpPr>
            <p:spPr>
              <a:xfrm>
                <a:off x="1679181" y="218523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77E38E-A64A-4ADF-98F3-19CDE96AC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185239"/>
                <a:ext cx="529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0DD569-D1A7-472E-916C-99769E4BE767}"/>
                  </a:ext>
                </a:extLst>
              </p:cNvPr>
              <p:cNvSpPr txBox="1"/>
              <p:nvPr/>
            </p:nvSpPr>
            <p:spPr>
              <a:xfrm>
                <a:off x="2208772" y="2765026"/>
                <a:ext cx="270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DD569-D1A7-472E-916C-99769E4B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765026"/>
                <a:ext cx="270413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49236-E4F2-484A-9EA6-0A5A15792C4B}"/>
                  </a:ext>
                </a:extLst>
              </p:cNvPr>
              <p:cNvSpPr txBox="1"/>
              <p:nvPr/>
            </p:nvSpPr>
            <p:spPr>
              <a:xfrm>
                <a:off x="1679181" y="276502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49236-E4F2-484A-9EA6-0A5A157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765026"/>
                <a:ext cx="5295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C642CF-3586-4911-BBDD-0E6444635A30}"/>
                  </a:ext>
                </a:extLst>
              </p:cNvPr>
              <p:cNvSpPr txBox="1"/>
              <p:nvPr/>
            </p:nvSpPr>
            <p:spPr>
              <a:xfrm>
                <a:off x="2208771" y="3360658"/>
                <a:ext cx="2045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C642CF-3586-4911-BBDD-0E6444635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360658"/>
                <a:ext cx="20457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29F72-84E4-4D7E-B7CC-93CC07EB5545}"/>
                  </a:ext>
                </a:extLst>
              </p:cNvPr>
              <p:cNvSpPr txBox="1"/>
              <p:nvPr/>
            </p:nvSpPr>
            <p:spPr>
              <a:xfrm>
                <a:off x="1679181" y="336065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29F72-84E4-4D7E-B7CC-93CC07EB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360658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FCB95B-B4F3-464A-8760-239A7C8E77B5}"/>
                  </a:ext>
                </a:extLst>
              </p:cNvPr>
              <p:cNvSpPr txBox="1"/>
              <p:nvPr/>
            </p:nvSpPr>
            <p:spPr>
              <a:xfrm>
                <a:off x="1679181" y="4010055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FCB95B-B4F3-464A-8760-239A7C8E7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010055"/>
                <a:ext cx="3140469" cy="523220"/>
              </a:xfrm>
              <a:prstGeom prst="rect">
                <a:avLst/>
              </a:prstGeom>
              <a:blipFill>
                <a:blip r:embed="rId10"/>
                <a:stretch>
                  <a:fillRect l="-387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89CFBC2-324F-43AC-AF5E-D3D53FB588CD}"/>
              </a:ext>
            </a:extLst>
          </p:cNvPr>
          <p:cNvSpPr txBox="1"/>
          <p:nvPr/>
        </p:nvSpPr>
        <p:spPr>
          <a:xfrm>
            <a:off x="6096000" y="85197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Transitive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F33B37-EF11-418B-8F49-C4D6ACE36A6B}"/>
                  </a:ext>
                </a:extLst>
              </p:cNvPr>
              <p:cNvSpPr txBox="1"/>
              <p:nvPr/>
            </p:nvSpPr>
            <p:spPr>
              <a:xfrm>
                <a:off x="6625590" y="1592409"/>
                <a:ext cx="4016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, </m:t>
                    </m:r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sSub>
                          <m:sSub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F33B37-EF11-418B-8F49-C4D6ACE36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1592409"/>
                <a:ext cx="4016134" cy="523220"/>
              </a:xfrm>
              <a:prstGeom prst="rect">
                <a:avLst/>
              </a:prstGeom>
              <a:blipFill>
                <a:blip r:embed="rId11"/>
                <a:stretch>
                  <a:fillRect l="-3187" t="-11628" r="-197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0B2C0F-6BBD-40C7-B4E9-41AE9E086C22}"/>
                  </a:ext>
                </a:extLst>
              </p:cNvPr>
              <p:cNvSpPr txBox="1"/>
              <p:nvPr/>
            </p:nvSpPr>
            <p:spPr>
              <a:xfrm>
                <a:off x="6591361" y="2185239"/>
                <a:ext cx="13520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0B2C0F-6BBD-40C7-B4E9-41AE9E08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61" y="2185239"/>
                <a:ext cx="135206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B1484-01A9-4954-971B-A8E889513DAC}"/>
                  </a:ext>
                </a:extLst>
              </p:cNvPr>
              <p:cNvSpPr txBox="1"/>
              <p:nvPr/>
            </p:nvSpPr>
            <p:spPr>
              <a:xfrm>
                <a:off x="6096000" y="218523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B1484-01A9-4954-971B-A8E889513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85239"/>
                <a:ext cx="5295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63FF3D-366E-4C2D-9571-368AC01E3480}"/>
                  </a:ext>
                </a:extLst>
              </p:cNvPr>
              <p:cNvSpPr txBox="1"/>
              <p:nvPr/>
            </p:nvSpPr>
            <p:spPr>
              <a:xfrm>
                <a:off x="6625591" y="2764026"/>
                <a:ext cx="13520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A63FF3D-366E-4C2D-9571-368AC01E3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1" y="2764026"/>
                <a:ext cx="1352066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554616-AEF8-46F2-A14F-43DC9075638F}"/>
                  </a:ext>
                </a:extLst>
              </p:cNvPr>
              <p:cNvSpPr txBox="1"/>
              <p:nvPr/>
            </p:nvSpPr>
            <p:spPr>
              <a:xfrm>
                <a:off x="6096000" y="276402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554616-AEF8-46F2-A14F-43DC9075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64026"/>
                <a:ext cx="5295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538A3-524A-4233-A8E9-12A79F5983ED}"/>
                  </a:ext>
                </a:extLst>
              </p:cNvPr>
              <p:cNvSpPr txBox="1"/>
              <p:nvPr/>
            </p:nvSpPr>
            <p:spPr>
              <a:xfrm>
                <a:off x="6625590" y="3359658"/>
                <a:ext cx="2045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D538A3-524A-4233-A8E9-12A79F598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3359658"/>
                <a:ext cx="204572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00ECB7-CDD2-445F-80AC-EF64D8BCDE5B}"/>
                  </a:ext>
                </a:extLst>
              </p:cNvPr>
              <p:cNvSpPr txBox="1"/>
              <p:nvPr/>
            </p:nvSpPr>
            <p:spPr>
              <a:xfrm>
                <a:off x="6096000" y="335965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00ECB7-CDD2-445F-80AC-EF64D8BC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59658"/>
                <a:ext cx="52959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9462912-D07E-4BE1-81D1-5CA2BBF1CE7C}"/>
                  </a:ext>
                </a:extLst>
              </p:cNvPr>
              <p:cNvSpPr txBox="1"/>
              <p:nvPr/>
            </p:nvSpPr>
            <p:spPr>
              <a:xfrm>
                <a:off x="6096000" y="4009055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9462912-D07E-4BE1-81D1-5CA2BBF1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09055"/>
                <a:ext cx="3140469" cy="523220"/>
              </a:xfrm>
              <a:prstGeom prst="rect">
                <a:avLst/>
              </a:prstGeom>
              <a:blipFill>
                <a:blip r:embed="rId18"/>
                <a:stretch>
                  <a:fillRect l="-388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1903A4-C1B8-4EA6-AAC9-C6651BFA85BD}"/>
                  </a:ext>
                </a:extLst>
              </p:cNvPr>
              <p:cNvSpPr txBox="1"/>
              <p:nvPr/>
            </p:nvSpPr>
            <p:spPr>
              <a:xfrm>
                <a:off x="8875422" y="2185239"/>
                <a:ext cx="13525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1903A4-C1B8-4EA6-AAC9-C6651BFA8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422" y="2185239"/>
                <a:ext cx="135255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51234EA0-81BA-4DAD-BBBF-B3AFAA4BEC40}"/>
              </a:ext>
            </a:extLst>
          </p:cNvPr>
          <p:cNvSpPr txBox="1"/>
          <p:nvPr/>
        </p:nvSpPr>
        <p:spPr>
          <a:xfrm>
            <a:off x="7977657" y="2185239"/>
            <a:ext cx="735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6F612A-DC86-4389-8889-AAC644066A43}"/>
                  </a:ext>
                </a:extLst>
              </p:cNvPr>
              <p:cNvSpPr txBox="1"/>
              <p:nvPr/>
            </p:nvSpPr>
            <p:spPr>
              <a:xfrm>
                <a:off x="1679181" y="5432638"/>
                <a:ext cx="7969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equivalence relation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6F612A-DC86-4389-8889-AAC64406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32638"/>
                <a:ext cx="7969316" cy="523220"/>
              </a:xfrm>
              <a:prstGeom prst="rect">
                <a:avLst/>
              </a:prstGeom>
              <a:blipFill>
                <a:blip r:embed="rId20"/>
                <a:stretch>
                  <a:fillRect l="-152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97830B-B939-4AD9-8AF7-2128ADC6089D}"/>
              </a:ext>
            </a:extLst>
          </p:cNvPr>
          <p:cNvCxnSpPr>
            <a:cxnSpLocks/>
          </p:cNvCxnSpPr>
          <p:nvPr/>
        </p:nvCxnSpPr>
        <p:spPr>
          <a:xfrm>
            <a:off x="9746374" y="3621268"/>
            <a:ext cx="1790700" cy="0"/>
          </a:xfrm>
          <a:prstGeom prst="straightConnector1">
            <a:avLst/>
          </a:prstGeom>
          <a:ln w="41275" cap="rnd">
            <a:solidFill>
              <a:srgbClr val="009AAE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3A4A8B-AF94-4C45-B2FD-B5679F4B77F2}"/>
                  </a:ext>
                </a:extLst>
              </p:cNvPr>
              <p:cNvSpPr txBox="1"/>
              <p:nvPr/>
            </p:nvSpPr>
            <p:spPr>
              <a:xfrm>
                <a:off x="11555307" y="3390435"/>
                <a:ext cx="6186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009AA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9AAE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rgbClr val="009AA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009AAE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3A4A8B-AF94-4C45-B2FD-B5679F4B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307" y="3390435"/>
                <a:ext cx="618672" cy="461665"/>
              </a:xfrm>
              <a:prstGeom prst="rect">
                <a:avLst/>
              </a:prstGeom>
              <a:blipFill>
                <a:blip r:embed="rId2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E8462D-BD18-45A9-B6D5-C52298C2794C}"/>
              </a:ext>
            </a:extLst>
          </p:cNvPr>
          <p:cNvCxnSpPr>
            <a:cxnSpLocks/>
          </p:cNvCxnSpPr>
          <p:nvPr/>
        </p:nvCxnSpPr>
        <p:spPr>
          <a:xfrm>
            <a:off x="9746374" y="4381382"/>
            <a:ext cx="1790700" cy="0"/>
          </a:xfrm>
          <a:prstGeom prst="straightConnector1">
            <a:avLst/>
          </a:prstGeom>
          <a:ln w="41275" cap="rnd">
            <a:solidFill>
              <a:srgbClr val="B1444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3EA339-55A0-4E42-8ECA-B4F75785EDDC}"/>
                  </a:ext>
                </a:extLst>
              </p:cNvPr>
              <p:cNvSpPr txBox="1"/>
              <p:nvPr/>
            </p:nvSpPr>
            <p:spPr>
              <a:xfrm>
                <a:off x="11555307" y="4150548"/>
                <a:ext cx="6186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B144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B1444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rgbClr val="B144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B1444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3EA339-55A0-4E42-8ECA-B4F75785E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307" y="4150548"/>
                <a:ext cx="618672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339F65-2F77-4FA1-8F48-8955A175B5C9}"/>
              </a:ext>
            </a:extLst>
          </p:cNvPr>
          <p:cNvCxnSpPr>
            <a:cxnSpLocks/>
          </p:cNvCxnSpPr>
          <p:nvPr/>
        </p:nvCxnSpPr>
        <p:spPr>
          <a:xfrm>
            <a:off x="9746374" y="5141495"/>
            <a:ext cx="1790700" cy="0"/>
          </a:xfrm>
          <a:prstGeom prst="straightConnector1">
            <a:avLst/>
          </a:prstGeom>
          <a:ln w="41275" cap="rnd">
            <a:solidFill>
              <a:srgbClr val="FF980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F1FB6C-A3EB-4AC6-8688-C2D896C47A9F}"/>
                  </a:ext>
                </a:extLst>
              </p:cNvPr>
              <p:cNvSpPr txBox="1"/>
              <p:nvPr/>
            </p:nvSpPr>
            <p:spPr>
              <a:xfrm>
                <a:off x="11555307" y="4910662"/>
                <a:ext cx="6186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FF98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FF980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rgbClr val="FF980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980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F1FB6C-A3EB-4AC6-8688-C2D896C47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307" y="4910662"/>
                <a:ext cx="618672" cy="461665"/>
              </a:xfrm>
              <a:prstGeom prst="rect">
                <a:avLst/>
              </a:prstGeom>
              <a:blipFill>
                <a:blip r:embed="rId2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7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 animBg="1"/>
      <p:bldP spid="13" grpId="0"/>
      <p:bldP spid="14" grpId="0"/>
      <p:bldP spid="19" grpId="0"/>
      <p:bldP spid="20" grpId="0"/>
      <p:bldP spid="21" grpId="0"/>
      <p:bldP spid="23" grpId="0"/>
      <p:bldP spid="25" grpId="0"/>
      <p:bldP spid="26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29" grpId="0"/>
      <p:bldP spid="29" grpId="1"/>
      <p:bldP spid="29" grpId="2"/>
      <p:bldP spid="31" grpId="0"/>
      <p:bldP spid="31" grpId="1"/>
      <p:bldP spid="31" grpId="2"/>
      <p:bldP spid="31" grpId="3"/>
      <p:bldP spid="3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69329"/>
                <a:ext cx="10298506" cy="2121093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a relation on a set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dirty="0"/>
                  <a:t> </a:t>
                </a:r>
                <a:r>
                  <a:rPr lang="en-IN" dirty="0"/>
                  <a:t>defined as follow:</a:t>
                </a:r>
                <a:r>
                  <a:rPr lang="en-GB" dirty="0"/>
                  <a:t> </a:t>
                </a:r>
                <a:endParaRPr lang="en-IN" dirty="0"/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aRb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is </a:t>
                </a:r>
                <a:r>
                  <a:rPr lang="en-IN" dirty="0"/>
                  <a:t>divisible by 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/>
                  <a:t>.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is </a:t>
                </a:r>
                <a:r>
                  <a:rPr lang="en-IN" dirty="0"/>
                  <a:t>odd.</a:t>
                </a:r>
                <a:endParaRPr lang="en-GB" dirty="0"/>
              </a:p>
              <a:p>
                <a:pPr algn="just">
                  <a:lnSpc>
                    <a:spcPct val="120000"/>
                  </a:lnSpc>
                </a:pPr>
                <a:r>
                  <a:rPr lang="en-IN" dirty="0"/>
                  <a:t>Determine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dirty="0"/>
                  <a:t> is an equivalence relation or not.</a:t>
                </a:r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69329"/>
                <a:ext cx="10298506" cy="2121093"/>
              </a:xfrm>
              <a:prstGeom prst="rect">
                <a:avLst/>
              </a:prstGeom>
              <a:blipFill>
                <a:blip r:embed="rId2"/>
                <a:stretch>
                  <a:fillRect l="-1183" t="-862" b="-71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1" y="30334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1CE667-9990-42EA-AE26-04EC811F9DCA}"/>
                  </a:ext>
                </a:extLst>
              </p:cNvPr>
              <p:cNvSpPr txBox="1"/>
              <p:nvPr/>
            </p:nvSpPr>
            <p:spPr>
              <a:xfrm>
                <a:off x="1679181" y="3033416"/>
                <a:ext cx="60551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𝐚𝐑𝐛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GB" sz="2800" b="1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divisible by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1CE667-9990-42EA-AE26-04EC811F9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033416"/>
                <a:ext cx="6055119" cy="523220"/>
              </a:xfrm>
              <a:prstGeom prst="rect">
                <a:avLst/>
              </a:prstGeom>
              <a:blipFill>
                <a:blip r:embed="rId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40145B-CC7F-4E6D-A592-427B04E52223}"/>
                  </a:ext>
                </a:extLst>
              </p:cNvPr>
              <p:cNvSpPr txBox="1"/>
              <p:nvPr/>
            </p:nvSpPr>
            <p:spPr>
              <a:xfrm>
                <a:off x="2946400" y="3641831"/>
                <a:ext cx="8072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IN" sz="2800" b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divisible</m:t>
                          </m:r>
                          <m:r>
                            <m:rPr>
                              <m:nor/>
                            </m:rPr>
                            <a:rPr lang="en-IN" sz="2800" b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by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and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40145B-CC7F-4E6D-A592-427B04E5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3641831"/>
                <a:ext cx="80722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BE26C5-89A4-4C43-8EA2-E0F683B8B543}"/>
              </a:ext>
            </a:extLst>
          </p:cNvPr>
          <p:cNvSpPr txBox="1"/>
          <p:nvPr/>
        </p:nvSpPr>
        <p:spPr>
          <a:xfrm>
            <a:off x="2218343" y="3641831"/>
            <a:ext cx="728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002060"/>
                </a:solidFill>
                <a:latin typeface="+mj-lt"/>
              </a:rPr>
              <a:t>i.e.,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80DEB-68EC-479D-AC71-5B24BD6A6228}"/>
              </a:ext>
            </a:extLst>
          </p:cNvPr>
          <p:cNvSpPr txBox="1"/>
          <p:nvPr/>
        </p:nvSpPr>
        <p:spPr>
          <a:xfrm>
            <a:off x="1679181" y="433766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F4AE1D-E696-40A3-BBA0-23D612709709}"/>
                  </a:ext>
                </a:extLst>
              </p:cNvPr>
              <p:cNvSpPr txBox="1"/>
              <p:nvPr/>
            </p:nvSpPr>
            <p:spPr>
              <a:xfrm>
                <a:off x="7204710" y="552676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F4AE1D-E696-40A3-BBA0-23D61270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710" y="5526768"/>
                <a:ext cx="529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56D20-DF15-4196-A19A-4AD190A140B5}"/>
                  </a:ext>
                </a:extLst>
              </p:cNvPr>
              <p:cNvSpPr txBox="1"/>
              <p:nvPr/>
            </p:nvSpPr>
            <p:spPr>
              <a:xfrm>
                <a:off x="2214117" y="5003548"/>
                <a:ext cx="1648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056D20-DF15-4196-A19A-4AD190A14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17" y="5003548"/>
                <a:ext cx="1648854" cy="523220"/>
              </a:xfrm>
              <a:prstGeom prst="rect">
                <a:avLst/>
              </a:prstGeom>
              <a:blipFill>
                <a:blip r:embed="rId6"/>
                <a:stretch>
                  <a:fillRect l="-7380" t="-12791" r="-479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C38937-6F94-4CED-A0B2-F5D1F0EE137F}"/>
                  </a:ext>
                </a:extLst>
              </p:cNvPr>
              <p:cNvSpPr txBox="1"/>
              <p:nvPr/>
            </p:nvSpPr>
            <p:spPr>
              <a:xfrm>
                <a:off x="2208771" y="5526768"/>
                <a:ext cx="1629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C38937-6F94-4CED-A0B2-F5D1F0EE1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5526768"/>
                <a:ext cx="16298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7B348B-07E2-4241-9D2A-63AFD9139CBD}"/>
                  </a:ext>
                </a:extLst>
              </p:cNvPr>
              <p:cNvSpPr txBox="1"/>
              <p:nvPr/>
            </p:nvSpPr>
            <p:spPr>
              <a:xfrm>
                <a:off x="3862971" y="5526768"/>
                <a:ext cx="35397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which is divisible by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7B348B-07E2-4241-9D2A-63AFD913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71" y="5526768"/>
                <a:ext cx="3539743" cy="523220"/>
              </a:xfrm>
              <a:prstGeom prst="rect">
                <a:avLst/>
              </a:prstGeom>
              <a:blipFill>
                <a:blip r:embed="rId8"/>
                <a:stretch>
                  <a:fillRect l="-3621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439C88-208D-4C7D-9C6E-5384D275BBB5}"/>
                  </a:ext>
                </a:extLst>
              </p:cNvPr>
              <p:cNvSpPr txBox="1"/>
              <p:nvPr/>
            </p:nvSpPr>
            <p:spPr>
              <a:xfrm>
                <a:off x="7734300" y="5526768"/>
                <a:ext cx="7513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439C88-208D-4C7D-9C6E-5384D275B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00" y="5526768"/>
                <a:ext cx="7513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6C2D20-484B-43CC-B5CF-248EE0AAD205}"/>
                  </a:ext>
                </a:extLst>
              </p:cNvPr>
              <p:cNvSpPr txBox="1"/>
              <p:nvPr/>
            </p:nvSpPr>
            <p:spPr>
              <a:xfrm>
                <a:off x="1679181" y="6058163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6C2D20-484B-43CC-B5CF-248EE0AA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058163"/>
                <a:ext cx="3140469" cy="523220"/>
              </a:xfrm>
              <a:prstGeom prst="rect">
                <a:avLst/>
              </a:prstGeom>
              <a:blipFill>
                <a:blip r:embed="rId10"/>
                <a:stretch>
                  <a:fillRect l="-387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6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70" grpId="0"/>
      <p:bldP spid="14" grpId="0"/>
      <p:bldP spid="16" grpId="0"/>
      <p:bldP spid="10" grpId="0" animBg="1"/>
      <p:bldP spid="11" grpId="0"/>
      <p:bldP spid="12" grpId="0"/>
      <p:bldP spid="13" grpId="0"/>
      <p:bldP spid="15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0FF-4E5A-40E1-9D06-33E9BFB2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Cartesian Product of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</p:spPr>
            <p:txBody>
              <a:bodyPr/>
              <a:lstStyle/>
              <a:p>
                <a:pPr lvl="0"/>
                <a:r>
                  <a:rPr lang="en-US" dirty="0"/>
                  <a:t>Cartesian product of sets is set of ordered pair.</a:t>
                </a:r>
                <a:endParaRPr lang="en-IN" dirty="0"/>
              </a:p>
              <a:p>
                <a:pPr lvl="0"/>
                <a:r>
                  <a:rPr lang="en-US" dirty="0"/>
                  <a:t>Cartesian product of sets A and B is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which is read as </a:t>
                </a:r>
                <a:br>
                  <a:rPr lang="en-US" dirty="0"/>
                </a:br>
                <a:r>
                  <a:rPr lang="en-US" dirty="0"/>
                  <a:t>“A cross B” and defined as follow:</a:t>
                </a:r>
                <a:endParaRPr lang="en-IN" dirty="0"/>
              </a:p>
              <a:p>
                <a:pPr marL="268288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n-IN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d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lvl="0"/>
                <a:r>
                  <a:rPr lang="en-US" dirty="0"/>
                  <a:t>Cartesian product of sets B and A is denoted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which is read as </a:t>
                </a:r>
                <a:br>
                  <a:rPr lang="en-US" dirty="0"/>
                </a:br>
                <a:r>
                  <a:rPr lang="en-US" dirty="0"/>
                  <a:t>“B cross A” and defined as follow: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  <m:r>
                                <a:rPr lang="en-IN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3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F66BC-5FE9-4627-9B2E-278143DD3F6A}"/>
              </a:ext>
            </a:extLst>
          </p:cNvPr>
          <p:cNvSpPr txBox="1"/>
          <p:nvPr/>
        </p:nvSpPr>
        <p:spPr>
          <a:xfrm>
            <a:off x="1679181" y="85392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B2F194-C1BD-4ED4-8D39-FB9AEBC01878}"/>
                  </a:ext>
                </a:extLst>
              </p:cNvPr>
              <p:cNvSpPr txBox="1"/>
              <p:nvPr/>
            </p:nvSpPr>
            <p:spPr>
              <a:xfrm>
                <a:off x="1679181" y="214954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B2F194-C1BD-4ED4-8D39-FB9AEBC01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149541"/>
                <a:ext cx="5295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035F2C-088C-4DA3-88D7-BCBDD2698E96}"/>
                  </a:ext>
                </a:extLst>
              </p:cNvPr>
              <p:cNvSpPr txBox="1"/>
              <p:nvPr/>
            </p:nvSpPr>
            <p:spPr>
              <a:xfrm>
                <a:off x="2233167" y="2146681"/>
                <a:ext cx="3395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035F2C-088C-4DA3-88D7-BCBDD269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67" y="2146681"/>
                <a:ext cx="3395123" cy="523220"/>
              </a:xfrm>
              <a:prstGeom prst="rect">
                <a:avLst/>
              </a:prstGeom>
              <a:blipFill>
                <a:blip r:embed="rId5"/>
                <a:stretch>
                  <a:fillRect t="-11628" r="-107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166423-E650-43FC-827F-7BD110C9C8FA}"/>
                  </a:ext>
                </a:extLst>
              </p:cNvPr>
              <p:cNvSpPr txBox="1"/>
              <p:nvPr/>
            </p:nvSpPr>
            <p:spPr>
              <a:xfrm>
                <a:off x="1679181" y="3905440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166423-E650-43FC-827F-7BD110C9C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905440"/>
                <a:ext cx="529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94C04DA-A4C1-4F38-BC15-A698DA1B4B5D}"/>
                  </a:ext>
                </a:extLst>
              </p:cNvPr>
              <p:cNvSpPr txBox="1"/>
              <p:nvPr/>
            </p:nvSpPr>
            <p:spPr>
              <a:xfrm>
                <a:off x="2233167" y="3909859"/>
                <a:ext cx="3395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94C04DA-A4C1-4F38-BC15-A698DA1B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67" y="3909859"/>
                <a:ext cx="3395123" cy="523220"/>
              </a:xfrm>
              <a:prstGeom prst="rect">
                <a:avLst/>
              </a:prstGeom>
              <a:blipFill>
                <a:blip r:embed="rId7"/>
                <a:stretch>
                  <a:fillRect t="-11628" r="-107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1AAEF9-6F1B-4F5C-A6D9-97720CE9706D}"/>
                  </a:ext>
                </a:extLst>
              </p:cNvPr>
              <p:cNvSpPr txBox="1"/>
              <p:nvPr/>
            </p:nvSpPr>
            <p:spPr>
              <a:xfrm>
                <a:off x="1679181" y="448588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1AAEF9-6F1B-4F5C-A6D9-97720CE97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485887"/>
                <a:ext cx="5295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71221D-2E98-4896-A9F4-660CDD1097D2}"/>
                  </a:ext>
                </a:extLst>
              </p:cNvPr>
              <p:cNvSpPr txBox="1"/>
              <p:nvPr/>
            </p:nvSpPr>
            <p:spPr>
              <a:xfrm>
                <a:off x="2233167" y="4497585"/>
                <a:ext cx="7513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bRa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71221D-2E98-4896-A9F4-660CDD10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67" y="4497585"/>
                <a:ext cx="7513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7819FF-6213-4478-88A8-DD967B34B8C0}"/>
                  </a:ext>
                </a:extLst>
              </p:cNvPr>
              <p:cNvSpPr txBox="1"/>
              <p:nvPr/>
            </p:nvSpPr>
            <p:spPr>
              <a:xfrm>
                <a:off x="1679181" y="5085311"/>
                <a:ext cx="29452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7819FF-6213-4478-88A8-DD967B34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085311"/>
                <a:ext cx="2945207" cy="523220"/>
              </a:xfrm>
              <a:prstGeom prst="rect">
                <a:avLst/>
              </a:prstGeom>
              <a:blipFill>
                <a:blip r:embed="rId10"/>
                <a:stretch>
                  <a:fillRect l="-4132" t="-11628" r="-289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56AC7A-8CA4-4638-9CDA-25EBAC611AED}"/>
                  </a:ext>
                </a:extLst>
              </p:cNvPr>
              <p:cNvSpPr txBox="1"/>
              <p:nvPr/>
            </p:nvSpPr>
            <p:spPr>
              <a:xfrm>
                <a:off x="1679181" y="272998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56AC7A-8CA4-4638-9CDA-25EBAC611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729988"/>
                <a:ext cx="5295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BDC28-391D-4EB1-92DE-02E0F4F63F4F}"/>
                  </a:ext>
                </a:extLst>
              </p:cNvPr>
              <p:cNvSpPr txBox="1"/>
              <p:nvPr/>
            </p:nvSpPr>
            <p:spPr>
              <a:xfrm>
                <a:off x="2233167" y="2734407"/>
                <a:ext cx="10053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BDC28-391D-4EB1-92DE-02E0F4F63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67" y="2734407"/>
                <a:ext cx="100533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7B91B-C6F8-4ED1-838D-0A8058061E1B}"/>
                  </a:ext>
                </a:extLst>
              </p:cNvPr>
              <p:cNvSpPr txBox="1"/>
              <p:nvPr/>
            </p:nvSpPr>
            <p:spPr>
              <a:xfrm>
                <a:off x="3262896" y="2726417"/>
                <a:ext cx="10053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7B91B-C6F8-4ED1-838D-0A8058061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6" y="2726417"/>
                <a:ext cx="10053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D05C16-E8AE-4E07-9C35-388B6F97E8E9}"/>
                  </a:ext>
                </a:extLst>
              </p:cNvPr>
              <p:cNvSpPr txBox="1"/>
              <p:nvPr/>
            </p:nvSpPr>
            <p:spPr>
              <a:xfrm>
                <a:off x="4268229" y="2732791"/>
                <a:ext cx="29885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D05C16-E8AE-4E07-9C35-388B6F97E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229" y="2732791"/>
                <a:ext cx="2988503" cy="523220"/>
              </a:xfrm>
              <a:prstGeom prst="rect">
                <a:avLst/>
              </a:prstGeom>
              <a:blipFill>
                <a:blip r:embed="rId14"/>
                <a:stretch>
                  <a:fillRect l="-408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39A517-B025-4D80-824F-F84E020FCE18}"/>
                  </a:ext>
                </a:extLst>
              </p:cNvPr>
              <p:cNvSpPr txBox="1"/>
              <p:nvPr/>
            </p:nvSpPr>
            <p:spPr>
              <a:xfrm>
                <a:off x="1679181" y="3323563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39A517-B025-4D80-824F-F84E020FC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323563"/>
                <a:ext cx="5295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42B268-B2FB-4F03-99C0-37CC4D959DA6}"/>
                  </a:ext>
                </a:extLst>
              </p:cNvPr>
              <p:cNvSpPr txBox="1"/>
              <p:nvPr/>
            </p:nvSpPr>
            <p:spPr>
              <a:xfrm>
                <a:off x="2233167" y="3323563"/>
                <a:ext cx="10053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42B268-B2FB-4F03-99C0-37CC4D95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67" y="3323563"/>
                <a:ext cx="100533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A17FE3-A38C-4DE8-A1FE-4FA0A50CEAF3}"/>
                  </a:ext>
                </a:extLst>
              </p:cNvPr>
              <p:cNvSpPr txBox="1"/>
              <p:nvPr/>
            </p:nvSpPr>
            <p:spPr>
              <a:xfrm>
                <a:off x="3238500" y="3323563"/>
                <a:ext cx="1204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A17FE3-A38C-4DE8-A1FE-4FA0A50C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3323563"/>
                <a:ext cx="120432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073007-7150-4611-AE38-848D5EDE0AD7}"/>
                  </a:ext>
                </a:extLst>
              </p:cNvPr>
              <p:cNvSpPr txBox="1"/>
              <p:nvPr/>
            </p:nvSpPr>
            <p:spPr>
              <a:xfrm>
                <a:off x="4442829" y="3323563"/>
                <a:ext cx="1414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073007-7150-4611-AE38-848D5EDE0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829" y="3323563"/>
                <a:ext cx="141423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2692F4-C115-47F4-B10D-8C4133E9344A}"/>
                  </a:ext>
                </a:extLst>
              </p:cNvPr>
              <p:cNvSpPr txBox="1"/>
              <p:nvPr/>
            </p:nvSpPr>
            <p:spPr>
              <a:xfrm>
                <a:off x="2240721" y="1553531"/>
                <a:ext cx="19686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2692F4-C115-47F4-B10D-8C4133E9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21" y="1553531"/>
                <a:ext cx="1968672" cy="523220"/>
              </a:xfrm>
              <a:prstGeom prst="rect">
                <a:avLst/>
              </a:prstGeom>
              <a:blipFill>
                <a:blip r:embed="rId19"/>
                <a:stretch>
                  <a:fillRect l="-650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CC8FD7A-C6CA-40CA-AD66-A2DD000800E7}"/>
              </a:ext>
            </a:extLst>
          </p:cNvPr>
          <p:cNvSpPr txBox="1"/>
          <p:nvPr/>
        </p:nvSpPr>
        <p:spPr>
          <a:xfrm>
            <a:off x="4214445" y="1557005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0CC66B-7017-4A08-9654-17B1DB58825A}"/>
                  </a:ext>
                </a:extLst>
              </p:cNvPr>
              <p:cNvSpPr txBox="1"/>
              <p:nvPr/>
            </p:nvSpPr>
            <p:spPr>
              <a:xfrm>
                <a:off x="5713820" y="1557005"/>
                <a:ext cx="869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aRb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0CC66B-7017-4A08-9654-17B1DB58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820" y="1557005"/>
                <a:ext cx="869860" cy="523220"/>
              </a:xfrm>
              <a:prstGeom prst="rect">
                <a:avLst/>
              </a:prstGeom>
              <a:blipFill>
                <a:blip r:embed="rId20"/>
                <a:stretch>
                  <a:fillRect t="-11628" r="-1398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4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/>
      <p:bldP spid="40" grpId="0"/>
      <p:bldP spid="41" grpId="0"/>
      <p:bldP spid="55" grpId="0"/>
      <p:bldP spid="56" grpId="0"/>
      <p:bldP spid="57" grpId="0"/>
      <p:bldP spid="5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27" grpId="0"/>
      <p:bldP spid="28" grpId="0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FFCC6-504B-4E12-9E69-C8414F97DF18}"/>
              </a:ext>
            </a:extLst>
          </p:cNvPr>
          <p:cNvSpPr txBox="1"/>
          <p:nvPr/>
        </p:nvSpPr>
        <p:spPr>
          <a:xfrm>
            <a:off x="1679181" y="851971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97D8A8-51A8-4806-A719-AB517D07C48B}"/>
                  </a:ext>
                </a:extLst>
              </p:cNvPr>
              <p:cNvSpPr txBox="1"/>
              <p:nvPr/>
            </p:nvSpPr>
            <p:spPr>
              <a:xfrm>
                <a:off x="2240721" y="1553531"/>
                <a:ext cx="28170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97D8A8-51A8-4806-A719-AB517D07C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21" y="1553531"/>
                <a:ext cx="2817054" cy="523220"/>
              </a:xfrm>
              <a:prstGeom prst="rect">
                <a:avLst/>
              </a:prstGeom>
              <a:blipFill>
                <a:blip r:embed="rId2"/>
                <a:stretch>
                  <a:fillRect l="-454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DCAD55-FEC3-4FD3-8997-F9A060D0E88D}"/>
                  </a:ext>
                </a:extLst>
              </p:cNvPr>
              <p:cNvSpPr txBox="1"/>
              <p:nvPr/>
            </p:nvSpPr>
            <p:spPr>
              <a:xfrm>
                <a:off x="1711131" y="4886148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DCAD55-FEC3-4FD3-8997-F9A060D0E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4886148"/>
                <a:ext cx="3140469" cy="523220"/>
              </a:xfrm>
              <a:prstGeom prst="rect">
                <a:avLst/>
              </a:prstGeom>
              <a:blipFill>
                <a:blip r:embed="rId3"/>
                <a:stretch>
                  <a:fillRect l="-407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BDF7B8-5C99-4E0C-8F37-ACE20E794E7D}"/>
              </a:ext>
            </a:extLst>
          </p:cNvPr>
          <p:cNvSpPr txBox="1"/>
          <p:nvPr/>
        </p:nvSpPr>
        <p:spPr>
          <a:xfrm>
            <a:off x="4543876" y="1557005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0C625D-D02D-4FEC-B0DF-E2C62DF4D9B3}"/>
                  </a:ext>
                </a:extLst>
              </p:cNvPr>
              <p:cNvSpPr txBox="1"/>
              <p:nvPr/>
            </p:nvSpPr>
            <p:spPr>
              <a:xfrm>
                <a:off x="1711131" y="212115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0C625D-D02D-4FEC-B0DF-E2C62DF4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2121151"/>
                <a:ext cx="529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2391AF-344B-4939-948F-0BFF4C22B8ED}"/>
                  </a:ext>
                </a:extLst>
              </p:cNvPr>
              <p:cNvSpPr txBox="1"/>
              <p:nvPr/>
            </p:nvSpPr>
            <p:spPr>
              <a:xfrm>
                <a:off x="2240721" y="2121151"/>
                <a:ext cx="32218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2391AF-344B-4939-948F-0BFF4C22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21" y="2121151"/>
                <a:ext cx="3221867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67200D-32EF-4ACB-845C-787D5FA9DD4F}"/>
                  </a:ext>
                </a:extLst>
              </p:cNvPr>
              <p:cNvSpPr txBox="1"/>
              <p:nvPr/>
            </p:nvSpPr>
            <p:spPr>
              <a:xfrm>
                <a:off x="2240721" y="2667216"/>
                <a:ext cx="3395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67200D-32EF-4ACB-845C-787D5FA9D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21" y="2667216"/>
                <a:ext cx="3395123" cy="523220"/>
              </a:xfrm>
              <a:prstGeom prst="rect">
                <a:avLst/>
              </a:prstGeom>
              <a:blipFill>
                <a:blip r:embed="rId7"/>
                <a:stretch>
                  <a:fillRect t="-12941" r="-35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5FD9CB-D7B9-40C7-AFA5-8DB67C99C272}"/>
                  </a:ext>
                </a:extLst>
              </p:cNvPr>
              <p:cNvSpPr txBox="1"/>
              <p:nvPr/>
            </p:nvSpPr>
            <p:spPr>
              <a:xfrm>
                <a:off x="1711131" y="323226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5FD9CB-D7B9-40C7-AFA5-8DB67C99C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3232261"/>
                <a:ext cx="5295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662249-6E47-409C-81D6-6F0015E95AEB}"/>
                  </a:ext>
                </a:extLst>
              </p:cNvPr>
              <p:cNvSpPr txBox="1"/>
              <p:nvPr/>
            </p:nvSpPr>
            <p:spPr>
              <a:xfrm>
                <a:off x="2168592" y="3232261"/>
                <a:ext cx="1274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662249-6E47-409C-81D6-6F0015E95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92" y="3232261"/>
                <a:ext cx="127458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EE7253-F517-466F-B844-D714CF1CC5BD}"/>
                  </a:ext>
                </a:extLst>
              </p:cNvPr>
              <p:cNvSpPr txBox="1"/>
              <p:nvPr/>
            </p:nvSpPr>
            <p:spPr>
              <a:xfrm>
                <a:off x="3622699" y="3232261"/>
                <a:ext cx="1255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EE7253-F517-466F-B844-D714CF1C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699" y="3232261"/>
                <a:ext cx="12555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CD9D1-E705-4D7C-BABC-D4DC510FDB0B}"/>
                  </a:ext>
                </a:extLst>
              </p:cNvPr>
              <p:cNvSpPr txBox="1"/>
              <p:nvPr/>
            </p:nvSpPr>
            <p:spPr>
              <a:xfrm>
                <a:off x="3298812" y="3232261"/>
                <a:ext cx="4369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CD9D1-E705-4D7C-BABC-D4DC510FD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812" y="3232261"/>
                <a:ext cx="4369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DE891F-FDA1-498D-85C8-02628C6610A5}"/>
                  </a:ext>
                </a:extLst>
              </p:cNvPr>
              <p:cNvSpPr txBox="1"/>
              <p:nvPr/>
            </p:nvSpPr>
            <p:spPr>
              <a:xfrm>
                <a:off x="1711131" y="3800594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DE891F-FDA1-498D-85C8-02628C66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3800594"/>
                <a:ext cx="5295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562944-6A24-46A1-AF89-D8AB91BC3A9B}"/>
                  </a:ext>
                </a:extLst>
              </p:cNvPr>
              <p:cNvSpPr txBox="1"/>
              <p:nvPr/>
            </p:nvSpPr>
            <p:spPr>
              <a:xfrm>
                <a:off x="2297287" y="3800594"/>
                <a:ext cx="9716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562944-6A24-46A1-AF89-D8AB91BC3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287" y="3800594"/>
                <a:ext cx="9716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0D8599-DD8C-42F4-8113-A3B0DFA92B57}"/>
                  </a:ext>
                </a:extLst>
              </p:cNvPr>
              <p:cNvSpPr txBox="1"/>
              <p:nvPr/>
            </p:nvSpPr>
            <p:spPr>
              <a:xfrm>
                <a:off x="4793893" y="3232261"/>
                <a:ext cx="24828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0D8599-DD8C-42F4-8113-A3B0DFA9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93" y="3232261"/>
                <a:ext cx="2482849" cy="523220"/>
              </a:xfrm>
              <a:prstGeom prst="rect">
                <a:avLst/>
              </a:prstGeom>
              <a:blipFill>
                <a:blip r:embed="rId14"/>
                <a:stretch>
                  <a:fillRect l="-4902" t="-11628" r="-294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E30A79-19F4-44E4-8524-CCC0D64D7041}"/>
                  </a:ext>
                </a:extLst>
              </p:cNvPr>
              <p:cNvSpPr txBox="1"/>
              <p:nvPr/>
            </p:nvSpPr>
            <p:spPr>
              <a:xfrm>
                <a:off x="3325546" y="3800594"/>
                <a:ext cx="24828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divisible by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E30A79-19F4-44E4-8524-CCC0D64D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546" y="3800594"/>
                <a:ext cx="2482849" cy="523220"/>
              </a:xfrm>
              <a:prstGeom prst="rect">
                <a:avLst/>
              </a:prstGeom>
              <a:blipFill>
                <a:blip r:embed="rId15"/>
                <a:stretch>
                  <a:fillRect l="-5160" t="-11628" r="-294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80E70D-C65F-482F-AE85-689871C514E7}"/>
                  </a:ext>
                </a:extLst>
              </p:cNvPr>
              <p:cNvSpPr txBox="1"/>
              <p:nvPr/>
            </p:nvSpPr>
            <p:spPr>
              <a:xfrm>
                <a:off x="1711131" y="433952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80E70D-C65F-482F-AE85-689871C51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31" y="4339529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07D603-7287-4F1C-8231-FFC97A9416E5}"/>
                  </a:ext>
                </a:extLst>
              </p:cNvPr>
              <p:cNvSpPr txBox="1"/>
              <p:nvPr/>
            </p:nvSpPr>
            <p:spPr>
              <a:xfrm>
                <a:off x="2297287" y="4343371"/>
                <a:ext cx="9716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Rc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07D603-7287-4F1C-8231-FFC97A94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287" y="4343371"/>
                <a:ext cx="97169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F9724F9-FCC9-45C4-8ED7-8DE4EF62767C}"/>
                  </a:ext>
                </a:extLst>
              </p:cNvPr>
              <p:cNvSpPr txBox="1"/>
              <p:nvPr/>
            </p:nvSpPr>
            <p:spPr>
              <a:xfrm>
                <a:off x="1679181" y="5478082"/>
                <a:ext cx="7969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reflexive, symmetric and transitive.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F9724F9-FCC9-45C4-8ED7-8DE4EF62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78082"/>
                <a:ext cx="7969316" cy="523220"/>
              </a:xfrm>
              <a:prstGeom prst="rect">
                <a:avLst/>
              </a:prstGeom>
              <a:blipFill>
                <a:blip r:embed="rId18"/>
                <a:stretch>
                  <a:fillRect l="-152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D52006-1FDB-4031-9E02-6C6331676D8A}"/>
                  </a:ext>
                </a:extLst>
              </p:cNvPr>
              <p:cNvSpPr txBox="1"/>
              <p:nvPr/>
            </p:nvSpPr>
            <p:spPr>
              <a:xfrm>
                <a:off x="1679181" y="6070016"/>
                <a:ext cx="69975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an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equivalence relation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D52006-1FDB-4031-9E02-6C633167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070016"/>
                <a:ext cx="6997514" cy="523220"/>
              </a:xfrm>
              <a:prstGeom prst="rect">
                <a:avLst/>
              </a:prstGeom>
              <a:blipFill>
                <a:blip r:embed="rId19"/>
                <a:stretch>
                  <a:fillRect l="-174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082F8EB-7DEC-4572-A3DF-1E7B5ADF6DF5}"/>
              </a:ext>
            </a:extLst>
          </p:cNvPr>
          <p:cNvSpPr txBox="1"/>
          <p:nvPr/>
        </p:nvSpPr>
        <p:spPr>
          <a:xfrm>
            <a:off x="5462589" y="2124439"/>
            <a:ext cx="717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4493-3E76-4C70-9599-A17C7A33AFAE}"/>
                  </a:ext>
                </a:extLst>
              </p:cNvPr>
              <p:cNvSpPr txBox="1"/>
              <p:nvPr/>
            </p:nvSpPr>
            <p:spPr>
              <a:xfrm>
                <a:off x="7353600" y="3028983"/>
                <a:ext cx="4838400" cy="929776"/>
              </a:xfrm>
              <a:prstGeom prst="rect">
                <a:avLst/>
              </a:prstGeom>
              <a:solidFill>
                <a:srgbClr val="009AAE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 both are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dirty="0"/>
                  <a:t>,</a:t>
                </a:r>
              </a:p>
              <a:p>
                <a:r>
                  <a:rPr lang="en-IN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 is divisible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4493-3E76-4C70-9599-A17C7A33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00" y="3028983"/>
                <a:ext cx="4838400" cy="929776"/>
              </a:xfrm>
              <a:prstGeom prst="rect">
                <a:avLst/>
              </a:prstGeom>
              <a:blipFill>
                <a:blip r:embed="rId20"/>
                <a:stretch>
                  <a:fillRect l="-2393" t="-7895" r="-2519" b="-197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76ABED-6047-4CDD-89E8-E637CA0702B7}"/>
                  </a:ext>
                </a:extLst>
              </p:cNvPr>
              <p:cNvSpPr txBox="1"/>
              <p:nvPr/>
            </p:nvSpPr>
            <p:spPr>
              <a:xfrm>
                <a:off x="6035317" y="1557005"/>
                <a:ext cx="2134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aRb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bRc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76ABED-6047-4CDD-89E8-E637CA07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17" y="1557005"/>
                <a:ext cx="2134780" cy="523220"/>
              </a:xfrm>
              <a:prstGeom prst="rect">
                <a:avLst/>
              </a:prstGeom>
              <a:blipFill>
                <a:blip r:embed="rId21"/>
                <a:stretch>
                  <a:fillRect t="-11628" r="-5429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8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/>
      <p:bldP spid="3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4" grpId="0"/>
      <p:bldP spid="37" grpId="0"/>
      <p:bldP spid="42" grpId="0"/>
      <p:bldP spid="43" grpId="0"/>
      <p:bldP spid="44" grpId="0"/>
      <p:bldP spid="45" grpId="0"/>
      <p:bldP spid="46" grpId="0"/>
      <p:bldP spid="28" grpId="0"/>
      <p:bldP spid="32" grpId="0" animBg="1"/>
      <p:bldP spid="32" grpId="1" animBg="1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F7DCCC-B0C4-4C8F-9E90-AB3067305A0D}"/>
                  </a:ext>
                </a:extLst>
              </p:cNvPr>
              <p:cNvSpPr txBox="1"/>
              <p:nvPr/>
            </p:nvSpPr>
            <p:spPr>
              <a:xfrm>
                <a:off x="1679181" y="809553"/>
                <a:ext cx="60551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GB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b="1" i="0" dirty="0">
                    <a:solidFill>
                      <a:srgbClr val="002060"/>
                    </a:solidFill>
                    <a:latin typeface="+mj-lt"/>
                  </a:rPr>
                  <a:t>is odd</a:t>
                </a:r>
                <a:r>
                  <a:rPr lang="en-IN" sz="2800" b="1" i="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F7DCCC-B0C4-4C8F-9E90-AB3067305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09553"/>
                <a:ext cx="6055119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0193F7-577F-4B70-BAE4-834110406A8F}"/>
                  </a:ext>
                </a:extLst>
              </p:cNvPr>
              <p:cNvSpPr txBox="1"/>
              <p:nvPr/>
            </p:nvSpPr>
            <p:spPr>
              <a:xfrm>
                <a:off x="2218343" y="1855993"/>
                <a:ext cx="615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odd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and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0193F7-577F-4B70-BAE4-834110406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43" y="1855993"/>
                <a:ext cx="615413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70BED3-0F01-4721-A81E-2DE0188CD785}"/>
              </a:ext>
            </a:extLst>
          </p:cNvPr>
          <p:cNvSpPr txBox="1"/>
          <p:nvPr/>
        </p:nvSpPr>
        <p:spPr>
          <a:xfrm>
            <a:off x="2218343" y="1332773"/>
            <a:ext cx="728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002060"/>
                </a:solidFill>
                <a:latin typeface="+mj-lt"/>
              </a:rPr>
              <a:t>i.e.,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FD2103-A764-4AA3-8A6A-4C74F52AE8F2}"/>
              </a:ext>
            </a:extLst>
          </p:cNvPr>
          <p:cNvSpPr txBox="1"/>
          <p:nvPr/>
        </p:nvSpPr>
        <p:spPr>
          <a:xfrm>
            <a:off x="1679181" y="24775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C30F83-C545-439E-89CA-31CA9A501BB7}"/>
                  </a:ext>
                </a:extLst>
              </p:cNvPr>
              <p:cNvSpPr txBox="1"/>
              <p:nvPr/>
            </p:nvSpPr>
            <p:spPr>
              <a:xfrm>
                <a:off x="2218343" y="3181546"/>
                <a:ext cx="1648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C30F83-C545-439E-89CA-31CA9A501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43" y="3181546"/>
                <a:ext cx="1648854" cy="523220"/>
              </a:xfrm>
              <a:prstGeom prst="rect">
                <a:avLst/>
              </a:prstGeom>
              <a:blipFill>
                <a:blip r:embed="rId4"/>
                <a:stretch>
                  <a:fillRect l="-7778" t="-12791" r="-481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1E7EE4-CE94-47BD-91EA-584575FA338F}"/>
                  </a:ext>
                </a:extLst>
              </p:cNvPr>
              <p:cNvSpPr txBox="1"/>
              <p:nvPr/>
            </p:nvSpPr>
            <p:spPr>
              <a:xfrm>
                <a:off x="4204798" y="4245808"/>
                <a:ext cx="9763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1E7EE4-CE94-47BD-91EA-584575FA3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98" y="4245808"/>
                <a:ext cx="9763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C41EE6-7356-49AC-AB02-58211C019A0D}"/>
                  </a:ext>
                </a:extLst>
              </p:cNvPr>
              <p:cNvSpPr txBox="1"/>
              <p:nvPr/>
            </p:nvSpPr>
            <p:spPr>
              <a:xfrm>
                <a:off x="1688752" y="4788504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C41EE6-7356-49AC-AB02-58211C01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752" y="4788504"/>
                <a:ext cx="529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8316FD3-1F33-4BEF-BA24-1D9C4773D968}"/>
              </a:ext>
            </a:extLst>
          </p:cNvPr>
          <p:cNvSpPr txBox="1"/>
          <p:nvPr/>
        </p:nvSpPr>
        <p:spPr>
          <a:xfrm>
            <a:off x="6294889" y="4245808"/>
            <a:ext cx="2476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i="0" dirty="0">
                <a:solidFill>
                  <a:srgbClr val="002060"/>
                </a:solidFill>
                <a:latin typeface="+mj-lt"/>
              </a:rPr>
              <a:t>Which is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even.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4CBDB2-9600-4553-92DB-345F11F21AEB}"/>
                  </a:ext>
                </a:extLst>
              </p:cNvPr>
              <p:cNvSpPr txBox="1"/>
              <p:nvPr/>
            </p:nvSpPr>
            <p:spPr>
              <a:xfrm>
                <a:off x="2218342" y="3704766"/>
                <a:ext cx="35252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Either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even or odd.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4CBDB2-9600-4553-92DB-345F11F2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42" y="3704766"/>
                <a:ext cx="3525233" cy="523220"/>
              </a:xfrm>
              <a:prstGeom prst="rect">
                <a:avLst/>
              </a:prstGeom>
              <a:blipFill>
                <a:blip r:embed="rId7"/>
                <a:stretch>
                  <a:fillRect l="-363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2339A8F0-B182-424B-90E7-26A245839159}"/>
              </a:ext>
            </a:extLst>
          </p:cNvPr>
          <p:cNvSpPr txBox="1"/>
          <p:nvPr/>
        </p:nvSpPr>
        <p:spPr>
          <a:xfrm>
            <a:off x="2218343" y="4246635"/>
            <a:ext cx="19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 each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97EA2A5-F1EF-4B4D-B209-62DD7087DC34}"/>
                  </a:ext>
                </a:extLst>
              </p:cNvPr>
              <p:cNvSpPr txBox="1"/>
              <p:nvPr/>
            </p:nvSpPr>
            <p:spPr>
              <a:xfrm>
                <a:off x="2223250" y="4788504"/>
                <a:ext cx="1887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GB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97EA2A5-F1EF-4B4D-B209-62DD7087D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250" y="4788504"/>
                <a:ext cx="188722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105C0-C595-45E0-9D7B-CE286C146C00}"/>
                  </a:ext>
                </a:extLst>
              </p:cNvPr>
              <p:cNvSpPr txBox="1"/>
              <p:nvPr/>
            </p:nvSpPr>
            <p:spPr>
              <a:xfrm>
                <a:off x="1679181" y="5436823"/>
                <a:ext cx="33468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GB" sz="2800" b="1" dirty="0">
                    <a:solidFill>
                      <a:srgbClr val="FF0000"/>
                    </a:solidFill>
                  </a:rPr>
                  <a:t>not</a:t>
                </a:r>
                <a:r>
                  <a:rPr lang="en-GB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105C0-C595-45E0-9D7B-CE286C14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36823"/>
                <a:ext cx="3346885" cy="523220"/>
              </a:xfrm>
              <a:prstGeom prst="rect">
                <a:avLst/>
              </a:prstGeom>
              <a:blipFill>
                <a:blip r:embed="rId9"/>
                <a:stretch>
                  <a:fillRect l="-364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4053B9-0AE9-4300-AB9C-BD0DC2F785AB}"/>
                  </a:ext>
                </a:extLst>
              </p:cNvPr>
              <p:cNvSpPr txBox="1"/>
              <p:nvPr/>
            </p:nvSpPr>
            <p:spPr>
              <a:xfrm>
                <a:off x="1679181" y="5965735"/>
                <a:ext cx="7274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not an equivalence relation.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4053B9-0AE9-4300-AB9C-BD0DC2F7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965735"/>
                <a:ext cx="7274320" cy="523220"/>
              </a:xfrm>
              <a:prstGeom prst="rect">
                <a:avLst/>
              </a:prstGeom>
              <a:blipFill>
                <a:blip r:embed="rId10"/>
                <a:stretch>
                  <a:fillRect l="-1675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CF7FA0-45F2-4C7D-89E1-75FEAD225F59}"/>
                  </a:ext>
                </a:extLst>
              </p:cNvPr>
              <p:cNvSpPr txBox="1"/>
              <p:nvPr/>
            </p:nvSpPr>
            <p:spPr>
              <a:xfrm>
                <a:off x="5088246" y="4245808"/>
                <a:ext cx="9763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CF7FA0-45F2-4C7D-89E1-75FEAD225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246" y="4245808"/>
                <a:ext cx="9763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2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  <p:bldP spid="35" grpId="0" animBg="1"/>
      <p:bldP spid="36" grpId="0"/>
      <p:bldP spid="41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71562"/>
                <a:ext cx="10298506" cy="2121093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be an equivalence relation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, 1, 2, 3, 4 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IN" dirty="0"/>
                  <a:t>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, 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</m:e>
                    </m:d>
                  </m:oMath>
                </a14:m>
                <a:endParaRPr lang="en-IN" dirty="0"/>
              </a:p>
              <a:p>
                <a:pPr marL="1349375"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, 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  <a:p>
                <a:pPr algn="just">
                  <a:lnSpc>
                    <a:spcPct val="120000"/>
                  </a:lnSpc>
                </a:pPr>
                <a:r>
                  <a:rPr lang="en-GB" dirty="0"/>
                  <a:t>Find the distinct equivalence classes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71562"/>
                <a:ext cx="10298506" cy="2121093"/>
              </a:xfrm>
              <a:prstGeom prst="rect">
                <a:avLst/>
              </a:prstGeom>
              <a:blipFill>
                <a:blip r:embed="rId2"/>
                <a:stretch>
                  <a:fillRect l="-1183" t="-862" r="-1183" b="-71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1" y="2992655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1CE667-9990-42EA-AE26-04EC811F9DCA}"/>
                  </a:ext>
                </a:extLst>
              </p:cNvPr>
              <p:cNvSpPr txBox="1"/>
              <p:nvPr/>
            </p:nvSpPr>
            <p:spPr>
              <a:xfrm>
                <a:off x="1679181" y="2992655"/>
                <a:ext cx="86114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sz="2800" b="0" i="0" dirty="0">
                    <a:solidFill>
                      <a:srgbClr val="002060"/>
                    </a:solidFill>
                    <a:latin typeface="+mj-lt"/>
                  </a:rPr>
                  <a:t>First we find the equivalence class of every element of</a:t>
                </a:r>
                <a14:m>
                  <m:oMath xmlns:m="http://schemas.openxmlformats.org/officeDocument/2006/math">
                    <m:r>
                      <a:rPr lang="en-GB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1CE667-9990-42EA-AE26-04EC811F9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992655"/>
                <a:ext cx="8611448" cy="523220"/>
              </a:xfrm>
              <a:prstGeom prst="rect">
                <a:avLst/>
              </a:prstGeom>
              <a:blipFill>
                <a:blip r:embed="rId3"/>
                <a:stretch>
                  <a:fillRect l="-141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76E6AE-4D39-4130-A17C-258F68FF3623}"/>
                  </a:ext>
                </a:extLst>
              </p:cNvPr>
              <p:cNvSpPr txBox="1"/>
              <p:nvPr/>
            </p:nvSpPr>
            <p:spPr>
              <a:xfrm>
                <a:off x="1679181" y="3557048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76E6AE-4D39-4130-A17C-258F68FF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557048"/>
                <a:ext cx="7846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6D8AF2-5628-450A-8A97-024F735306CF}"/>
                  </a:ext>
                </a:extLst>
              </p:cNvPr>
              <p:cNvSpPr txBox="1"/>
              <p:nvPr/>
            </p:nvSpPr>
            <p:spPr>
              <a:xfrm>
                <a:off x="2920999" y="3557048"/>
                <a:ext cx="324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, 0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6D8AF2-5628-450A-8A97-024F7353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99" y="3557048"/>
                <a:ext cx="3240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6C66DA-836F-4C5E-AB66-0FB8B4DAFD1F}"/>
                  </a:ext>
                </a:extLst>
              </p:cNvPr>
              <p:cNvSpPr txBox="1"/>
              <p:nvPr/>
            </p:nvSpPr>
            <p:spPr>
              <a:xfrm>
                <a:off x="6094004" y="3557048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6C66DA-836F-4C5E-AB66-0FB8B4DAF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04" y="3557048"/>
                <a:ext cx="4572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CE817-5EB3-4F99-8282-32B9345DD866}"/>
                  </a:ext>
                </a:extLst>
              </p:cNvPr>
              <p:cNvSpPr txBox="1"/>
              <p:nvPr/>
            </p:nvSpPr>
            <p:spPr>
              <a:xfrm>
                <a:off x="2463800" y="3557048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CE817-5EB3-4F99-8282-32B9345DD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3557048"/>
                <a:ext cx="4572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CF2E60-CFBD-4A62-AEDB-A7DA0AF6B846}"/>
                  </a:ext>
                </a:extLst>
              </p:cNvPr>
              <p:cNvSpPr txBox="1"/>
              <p:nvPr/>
            </p:nvSpPr>
            <p:spPr>
              <a:xfrm>
                <a:off x="6551204" y="3557048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CF2E60-CFBD-4A62-AEDB-A7DA0AF6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04" y="3557048"/>
                <a:ext cx="16528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DC5E1F-1796-411F-9275-429B3C561813}"/>
                  </a:ext>
                </a:extLst>
              </p:cNvPr>
              <p:cNvSpPr txBox="1"/>
              <p:nvPr/>
            </p:nvSpPr>
            <p:spPr>
              <a:xfrm>
                <a:off x="6778756" y="3557048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DC5E1F-1796-411F-9275-429B3C56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56" y="3557048"/>
                <a:ext cx="4677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8727E3-2DE4-413C-BD51-A62226140C6B}"/>
                  </a:ext>
                </a:extLst>
              </p:cNvPr>
              <p:cNvSpPr txBox="1"/>
              <p:nvPr/>
            </p:nvSpPr>
            <p:spPr>
              <a:xfrm>
                <a:off x="7249728" y="3557048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8727E3-2DE4-413C-BD51-A62226140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728" y="3557048"/>
                <a:ext cx="4677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FE9637-2274-4D18-87E5-5D5BC08A6B59}"/>
              </a:ext>
            </a:extLst>
          </p:cNvPr>
          <p:cNvSpPr/>
          <p:nvPr/>
        </p:nvSpPr>
        <p:spPr>
          <a:xfrm>
            <a:off x="3068591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514104-865A-4F29-8361-462079EC1656}"/>
              </a:ext>
            </a:extLst>
          </p:cNvPr>
          <p:cNvSpPr/>
          <p:nvPr/>
        </p:nvSpPr>
        <p:spPr>
          <a:xfrm>
            <a:off x="4141741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E81CD3-612B-44B4-9FED-CD4EA6B5E330}"/>
              </a:ext>
            </a:extLst>
          </p:cNvPr>
          <p:cNvSpPr/>
          <p:nvPr/>
        </p:nvSpPr>
        <p:spPr>
          <a:xfrm>
            <a:off x="3106691" y="2030799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C50D29-BE9E-4CC3-A957-533D2DE6E092}"/>
                  </a:ext>
                </a:extLst>
              </p:cNvPr>
              <p:cNvSpPr txBox="1"/>
              <p:nvPr/>
            </p:nvSpPr>
            <p:spPr>
              <a:xfrm>
                <a:off x="1679181" y="4159509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C50D29-BE9E-4CC3-A957-533D2DE6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159509"/>
                <a:ext cx="7846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E56FB7-A093-4489-9254-AA9383F86004}"/>
                  </a:ext>
                </a:extLst>
              </p:cNvPr>
              <p:cNvSpPr txBox="1"/>
              <p:nvPr/>
            </p:nvSpPr>
            <p:spPr>
              <a:xfrm>
                <a:off x="2463800" y="4159509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E56FB7-A093-4489-9254-AA9383F8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4159509"/>
                <a:ext cx="4572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3BF44B-8B31-4370-92A3-9E2FAE6EF18A}"/>
                  </a:ext>
                </a:extLst>
              </p:cNvPr>
              <p:cNvSpPr txBox="1"/>
              <p:nvPr/>
            </p:nvSpPr>
            <p:spPr>
              <a:xfrm>
                <a:off x="2920999" y="4159509"/>
                <a:ext cx="324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, 1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3BF44B-8B31-4370-92A3-9E2FAE6E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99" y="4159509"/>
                <a:ext cx="3240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74BF26-186A-45C3-899B-40957A204668}"/>
                  </a:ext>
                </a:extLst>
              </p:cNvPr>
              <p:cNvSpPr txBox="1"/>
              <p:nvPr/>
            </p:nvSpPr>
            <p:spPr>
              <a:xfrm>
                <a:off x="6094004" y="4159509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74BF26-186A-45C3-899B-40957A20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04" y="4159509"/>
                <a:ext cx="4572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600196-BF1E-4790-8A0D-2C581A54893D}"/>
                  </a:ext>
                </a:extLst>
              </p:cNvPr>
              <p:cNvSpPr txBox="1"/>
              <p:nvPr/>
            </p:nvSpPr>
            <p:spPr>
              <a:xfrm>
                <a:off x="6551204" y="4159509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600196-BF1E-4790-8A0D-2C581A548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04" y="4159509"/>
                <a:ext cx="16528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478412-5362-42F2-A829-90B3FB15D36A}"/>
                  </a:ext>
                </a:extLst>
              </p:cNvPr>
              <p:cNvSpPr txBox="1"/>
              <p:nvPr/>
            </p:nvSpPr>
            <p:spPr>
              <a:xfrm>
                <a:off x="6778756" y="415950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478412-5362-42F2-A829-90B3FB15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56" y="4159509"/>
                <a:ext cx="46775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8D7B5F-5653-49A8-86BC-5BDB5B4C3903}"/>
                  </a:ext>
                </a:extLst>
              </p:cNvPr>
              <p:cNvSpPr txBox="1"/>
              <p:nvPr/>
            </p:nvSpPr>
            <p:spPr>
              <a:xfrm>
                <a:off x="7249728" y="415950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8D7B5F-5653-49A8-86BC-5BDB5B4C3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728" y="4159509"/>
                <a:ext cx="46775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1855D2-71E4-4958-98DC-9C87579A0B9E}"/>
              </a:ext>
            </a:extLst>
          </p:cNvPr>
          <p:cNvSpPr/>
          <p:nvPr/>
        </p:nvSpPr>
        <p:spPr>
          <a:xfrm>
            <a:off x="5214891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227C4C-AE41-43BF-9469-3EAFDB8D0A94}"/>
              </a:ext>
            </a:extLst>
          </p:cNvPr>
          <p:cNvSpPr/>
          <p:nvPr/>
        </p:nvSpPr>
        <p:spPr>
          <a:xfrm>
            <a:off x="6288041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E74055-6BCA-45E7-805D-B5A1D30D4A9E}"/>
              </a:ext>
            </a:extLst>
          </p:cNvPr>
          <p:cNvSpPr/>
          <p:nvPr/>
        </p:nvSpPr>
        <p:spPr>
          <a:xfrm>
            <a:off x="7373573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C8E8973-B277-475C-8C66-ADE89ED04FF8}"/>
              </a:ext>
            </a:extLst>
          </p:cNvPr>
          <p:cNvSpPr/>
          <p:nvPr/>
        </p:nvSpPr>
        <p:spPr>
          <a:xfrm>
            <a:off x="8433705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0B3F2C6-C0F4-444E-A3D4-4A0E4E9573B4}"/>
              </a:ext>
            </a:extLst>
          </p:cNvPr>
          <p:cNvSpPr/>
          <p:nvPr/>
        </p:nvSpPr>
        <p:spPr>
          <a:xfrm>
            <a:off x="9497693" y="1506464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4176266" y="2030798"/>
            <a:ext cx="886372" cy="390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995A4D-A4DB-41D8-835B-128A6A238E81}"/>
                  </a:ext>
                </a:extLst>
              </p:cNvPr>
              <p:cNvSpPr txBox="1"/>
              <p:nvPr/>
            </p:nvSpPr>
            <p:spPr>
              <a:xfrm>
                <a:off x="1679181" y="4765614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995A4D-A4DB-41D8-835B-128A6A23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765614"/>
                <a:ext cx="7846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85D71-B798-4520-A48B-FE10D9F3F793}"/>
                  </a:ext>
                </a:extLst>
              </p:cNvPr>
              <p:cNvSpPr txBox="1"/>
              <p:nvPr/>
            </p:nvSpPr>
            <p:spPr>
              <a:xfrm>
                <a:off x="2463800" y="4765614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85D71-B798-4520-A48B-FE10D9F3F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4765614"/>
                <a:ext cx="4572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836565-1694-4BE8-8C6F-312A3BE576CB}"/>
                  </a:ext>
                </a:extLst>
              </p:cNvPr>
              <p:cNvSpPr txBox="1"/>
              <p:nvPr/>
            </p:nvSpPr>
            <p:spPr>
              <a:xfrm>
                <a:off x="2921000" y="4765614"/>
                <a:ext cx="324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, 2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836565-1694-4BE8-8C6F-312A3BE5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4765614"/>
                <a:ext cx="3240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725B41-EB03-410D-9628-F34A246C5CD8}"/>
                  </a:ext>
                </a:extLst>
              </p:cNvPr>
              <p:cNvSpPr txBox="1"/>
              <p:nvPr/>
            </p:nvSpPr>
            <p:spPr>
              <a:xfrm>
                <a:off x="6094004" y="4765614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725B41-EB03-410D-9628-F34A246C5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04" y="4765614"/>
                <a:ext cx="4572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6CB073-7D21-434D-B079-311D0A2E816A}"/>
                  </a:ext>
                </a:extLst>
              </p:cNvPr>
              <p:cNvSpPr txBox="1"/>
              <p:nvPr/>
            </p:nvSpPr>
            <p:spPr>
              <a:xfrm>
                <a:off x="6551204" y="4765614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6CB073-7D21-434D-B079-311D0A2E8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04" y="4765614"/>
                <a:ext cx="165281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46BE35-D5B5-488D-B75B-787A59FE488A}"/>
                  </a:ext>
                </a:extLst>
              </p:cNvPr>
              <p:cNvSpPr txBox="1"/>
              <p:nvPr/>
            </p:nvSpPr>
            <p:spPr>
              <a:xfrm>
                <a:off x="6778756" y="4765614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46BE35-D5B5-488D-B75B-787A59FE4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56" y="4765614"/>
                <a:ext cx="46775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EF6A36-F180-49D7-B65C-0ECC04A72514}"/>
                  </a:ext>
                </a:extLst>
              </p:cNvPr>
              <p:cNvSpPr txBox="1"/>
              <p:nvPr/>
            </p:nvSpPr>
            <p:spPr>
              <a:xfrm>
                <a:off x="1679181" y="5368075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3 ]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EF6A36-F180-49D7-B65C-0ECC04A72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368075"/>
                <a:ext cx="784619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F57D58-E1F9-47A3-AEBD-C1BFC80B4930}"/>
                  </a:ext>
                </a:extLst>
              </p:cNvPr>
              <p:cNvSpPr txBox="1"/>
              <p:nvPr/>
            </p:nvSpPr>
            <p:spPr>
              <a:xfrm>
                <a:off x="2463800" y="5368075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F57D58-E1F9-47A3-AEBD-C1BFC80B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5368075"/>
                <a:ext cx="4572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FD0734-1161-4FFC-9DD7-BF3383EC8112}"/>
                  </a:ext>
                </a:extLst>
              </p:cNvPr>
              <p:cNvSpPr txBox="1"/>
              <p:nvPr/>
            </p:nvSpPr>
            <p:spPr>
              <a:xfrm>
                <a:off x="2921000" y="5368075"/>
                <a:ext cx="324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, 3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FD0734-1161-4FFC-9DD7-BF3383EC8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5368075"/>
                <a:ext cx="3240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AA25AE-EE13-4D7C-8D9A-566A470F744F}"/>
                  </a:ext>
                </a:extLst>
              </p:cNvPr>
              <p:cNvSpPr txBox="1"/>
              <p:nvPr/>
            </p:nvSpPr>
            <p:spPr>
              <a:xfrm>
                <a:off x="6094004" y="5368075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AA25AE-EE13-4D7C-8D9A-566A470F7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04" y="5368075"/>
                <a:ext cx="4572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53BD10-5BCD-4ACE-BDF7-545F853F2740}"/>
                  </a:ext>
                </a:extLst>
              </p:cNvPr>
              <p:cNvSpPr txBox="1"/>
              <p:nvPr/>
            </p:nvSpPr>
            <p:spPr>
              <a:xfrm>
                <a:off x="6551204" y="5368075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53BD10-5BCD-4ACE-BDF7-545F853F2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04" y="5368075"/>
                <a:ext cx="165281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A95DED-68D9-4EBE-AC78-F18D15C9044D}"/>
                  </a:ext>
                </a:extLst>
              </p:cNvPr>
              <p:cNvSpPr txBox="1"/>
              <p:nvPr/>
            </p:nvSpPr>
            <p:spPr>
              <a:xfrm>
                <a:off x="6778756" y="5368075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A95DED-68D9-4EBE-AC78-F18D15C9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56" y="5368075"/>
                <a:ext cx="46775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2E723C-E1F7-415E-A6BE-7B766DCC0510}"/>
                  </a:ext>
                </a:extLst>
              </p:cNvPr>
              <p:cNvSpPr txBox="1"/>
              <p:nvPr/>
            </p:nvSpPr>
            <p:spPr>
              <a:xfrm>
                <a:off x="7249728" y="5368075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22E723C-E1F7-415E-A6BE-7B766DCC0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728" y="5368075"/>
                <a:ext cx="46775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ECC69-DE9A-4E9E-8532-4118CA497605}"/>
                  </a:ext>
                </a:extLst>
              </p:cNvPr>
              <p:cNvSpPr txBox="1"/>
              <p:nvPr/>
            </p:nvSpPr>
            <p:spPr>
              <a:xfrm>
                <a:off x="1679181" y="5974179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4 ]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ECC69-DE9A-4E9E-8532-4118CA49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974179"/>
                <a:ext cx="7846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A40E6C-2DCA-42CB-938E-52E1101F6D6D}"/>
                  </a:ext>
                </a:extLst>
              </p:cNvPr>
              <p:cNvSpPr txBox="1"/>
              <p:nvPr/>
            </p:nvSpPr>
            <p:spPr>
              <a:xfrm>
                <a:off x="2463800" y="5974179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A40E6C-2DCA-42CB-938E-52E1101F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5974179"/>
                <a:ext cx="4572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FA21464-0CAE-4D0E-A405-F04B91F1AFE6}"/>
                  </a:ext>
                </a:extLst>
              </p:cNvPr>
              <p:cNvSpPr txBox="1"/>
              <p:nvPr/>
            </p:nvSpPr>
            <p:spPr>
              <a:xfrm>
                <a:off x="2921000" y="5974179"/>
                <a:ext cx="324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, 4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FA21464-0CAE-4D0E-A405-F04B91F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5974179"/>
                <a:ext cx="324000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707C71-F1D6-4AE6-B4FD-FDAAAE3010CC}"/>
                  </a:ext>
                </a:extLst>
              </p:cNvPr>
              <p:cNvSpPr txBox="1"/>
              <p:nvPr/>
            </p:nvSpPr>
            <p:spPr>
              <a:xfrm>
                <a:off x="6094004" y="5974179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707C71-F1D6-4AE6-B4FD-FDAAAE301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04" y="5974179"/>
                <a:ext cx="45720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7BB695B-5F09-412F-83FD-D87E274A8EF8}"/>
                  </a:ext>
                </a:extLst>
              </p:cNvPr>
              <p:cNvSpPr txBox="1"/>
              <p:nvPr/>
            </p:nvSpPr>
            <p:spPr>
              <a:xfrm>
                <a:off x="6551204" y="5974179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7BB695B-5F09-412F-83FD-D87E274A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04" y="5974179"/>
                <a:ext cx="165281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9FFDF3-600E-4723-AA00-D7D36C28CD43}"/>
                  </a:ext>
                </a:extLst>
              </p:cNvPr>
              <p:cNvSpPr txBox="1"/>
              <p:nvPr/>
            </p:nvSpPr>
            <p:spPr>
              <a:xfrm>
                <a:off x="6778756" y="597417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9FFDF3-600E-4723-AA00-D7D36C28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56" y="5974179"/>
                <a:ext cx="46775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70122AB-0791-4D09-AE97-88F6FFAFE796}"/>
                  </a:ext>
                </a:extLst>
              </p:cNvPr>
              <p:cNvSpPr txBox="1"/>
              <p:nvPr/>
            </p:nvSpPr>
            <p:spPr>
              <a:xfrm>
                <a:off x="7249728" y="597417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70122AB-0791-4D09-AE97-88F6FFAF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728" y="5974179"/>
                <a:ext cx="46775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8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70" grpId="0"/>
      <p:bldP spid="11" grpId="0"/>
      <p:bldP spid="13" grpId="0"/>
      <p:bldP spid="15" grpId="0"/>
      <p:bldP spid="12" grpId="0"/>
      <p:bldP spid="17" grpId="0"/>
      <p:bldP spid="19" grpId="0"/>
      <p:bldP spid="20" grpId="0"/>
      <p:bldP spid="5" grpId="0" animBg="1"/>
      <p:bldP spid="5" grpId="1" animBg="1"/>
      <p:bldP spid="21" grpId="0" animBg="1"/>
      <p:bldP spid="21" grpId="1" animBg="1"/>
      <p:bldP spid="23" grpId="0" animBg="1"/>
      <p:bldP spid="23" grpId="1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61" grpId="0"/>
      <p:bldP spid="62" grpId="0"/>
      <p:bldP spid="63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76E6AE-4D39-4130-A17C-258F68FF3623}"/>
                  </a:ext>
                </a:extLst>
              </p:cNvPr>
              <p:cNvSpPr txBox="1"/>
              <p:nvPr/>
            </p:nvSpPr>
            <p:spPr>
              <a:xfrm>
                <a:off x="1679181" y="782146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76E6AE-4D39-4130-A17C-258F68FF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782146"/>
                <a:ext cx="7846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C50D29-BE9E-4CC3-A957-533D2DE6E092}"/>
                  </a:ext>
                </a:extLst>
              </p:cNvPr>
              <p:cNvSpPr txBox="1"/>
              <p:nvPr/>
            </p:nvSpPr>
            <p:spPr>
              <a:xfrm>
                <a:off x="1679181" y="1386429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C50D29-BE9E-4CC3-A957-533D2DE6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1386429"/>
                <a:ext cx="78461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995A4D-A4DB-41D8-835B-128A6A238E81}"/>
                  </a:ext>
                </a:extLst>
              </p:cNvPr>
              <p:cNvSpPr txBox="1"/>
              <p:nvPr/>
            </p:nvSpPr>
            <p:spPr>
              <a:xfrm>
                <a:off x="1679181" y="1990712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995A4D-A4DB-41D8-835B-128A6A23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1990712"/>
                <a:ext cx="7846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EF6A36-F180-49D7-B65C-0ECC04A72514}"/>
                  </a:ext>
                </a:extLst>
              </p:cNvPr>
              <p:cNvSpPr txBox="1"/>
              <p:nvPr/>
            </p:nvSpPr>
            <p:spPr>
              <a:xfrm>
                <a:off x="1679181" y="2594995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EF6A36-F180-49D7-B65C-0ECC04A72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594995"/>
                <a:ext cx="7846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ECC69-DE9A-4E9E-8532-4118CA497605}"/>
                  </a:ext>
                </a:extLst>
              </p:cNvPr>
              <p:cNvSpPr txBox="1"/>
              <p:nvPr/>
            </p:nvSpPr>
            <p:spPr>
              <a:xfrm>
                <a:off x="1679181" y="3199277"/>
                <a:ext cx="784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ECC69-DE9A-4E9E-8532-4118CA49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199277"/>
                <a:ext cx="7846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36B04B-8379-4190-AC90-CA8783645999}"/>
                  </a:ext>
                </a:extLst>
              </p:cNvPr>
              <p:cNvSpPr txBox="1"/>
              <p:nvPr/>
            </p:nvSpPr>
            <p:spPr>
              <a:xfrm>
                <a:off x="1679181" y="3852736"/>
                <a:ext cx="5712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36B04B-8379-4190-AC90-CA8783645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852736"/>
                <a:ext cx="5712219" cy="523220"/>
              </a:xfrm>
              <a:prstGeom prst="rect">
                <a:avLst/>
              </a:prstGeom>
              <a:blipFill>
                <a:blip r:embed="rId7"/>
                <a:stretch>
                  <a:fillRect l="-213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BD07E7E-2313-45A2-8663-9B2B26771ABB}"/>
              </a:ext>
            </a:extLst>
          </p:cNvPr>
          <p:cNvSpPr txBox="1"/>
          <p:nvPr/>
        </p:nvSpPr>
        <p:spPr>
          <a:xfrm>
            <a:off x="1679181" y="4486889"/>
            <a:ext cx="8055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Thus the distinct equivalence classes of the relation are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BF22D9-16D5-4A48-9672-DD6EAB740D39}"/>
              </a:ext>
            </a:extLst>
          </p:cNvPr>
          <p:cNvSpPr txBox="1"/>
          <p:nvPr/>
        </p:nvSpPr>
        <p:spPr>
          <a:xfrm>
            <a:off x="4557070" y="5064577"/>
            <a:ext cx="71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and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A866D47-5EB4-43B0-AA20-67BAA9EE0ACB}"/>
                  </a:ext>
                </a:extLst>
              </p:cNvPr>
              <p:cNvSpPr txBox="1"/>
              <p:nvPr/>
            </p:nvSpPr>
            <p:spPr>
              <a:xfrm>
                <a:off x="2468714" y="782146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A866D47-5EB4-43B0-AA20-67BAA9EE0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4" y="782146"/>
                <a:ext cx="4572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660D82F-E916-4DAD-9B25-43F1EFF554D4}"/>
                  </a:ext>
                </a:extLst>
              </p:cNvPr>
              <p:cNvSpPr txBox="1"/>
              <p:nvPr/>
            </p:nvSpPr>
            <p:spPr>
              <a:xfrm>
                <a:off x="2925914" y="782146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660D82F-E916-4DAD-9B25-43F1EFF5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4" y="782146"/>
                <a:ext cx="165281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E75CA7-6169-4954-8044-650ACE9AE730}"/>
                  </a:ext>
                </a:extLst>
              </p:cNvPr>
              <p:cNvSpPr txBox="1"/>
              <p:nvPr/>
            </p:nvSpPr>
            <p:spPr>
              <a:xfrm>
                <a:off x="3153466" y="782146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E75CA7-6169-4954-8044-650ACE9A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66" y="782146"/>
                <a:ext cx="4677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F4A142-F868-4F07-8A08-29FCA5F0F1F4}"/>
                  </a:ext>
                </a:extLst>
              </p:cNvPr>
              <p:cNvSpPr txBox="1"/>
              <p:nvPr/>
            </p:nvSpPr>
            <p:spPr>
              <a:xfrm>
                <a:off x="3624438" y="782146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F4A142-F868-4F07-8A08-29FCA5F0F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38" y="782146"/>
                <a:ext cx="4677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49DB5C0-6BE8-4C60-9CE6-14598B77E23F}"/>
                  </a:ext>
                </a:extLst>
              </p:cNvPr>
              <p:cNvSpPr txBox="1"/>
              <p:nvPr/>
            </p:nvSpPr>
            <p:spPr>
              <a:xfrm>
                <a:off x="2468714" y="1386429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49DB5C0-6BE8-4C60-9CE6-14598B77E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4" y="1386429"/>
                <a:ext cx="4572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D076900-EC13-4079-A7F1-C93B6C51C51F}"/>
                  </a:ext>
                </a:extLst>
              </p:cNvPr>
              <p:cNvSpPr txBox="1"/>
              <p:nvPr/>
            </p:nvSpPr>
            <p:spPr>
              <a:xfrm>
                <a:off x="2925914" y="1386429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D076900-EC13-4079-A7F1-C93B6C51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4" y="1386429"/>
                <a:ext cx="16528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B410807-2F55-4525-8C91-B9C9C384B340}"/>
                  </a:ext>
                </a:extLst>
              </p:cNvPr>
              <p:cNvSpPr txBox="1"/>
              <p:nvPr/>
            </p:nvSpPr>
            <p:spPr>
              <a:xfrm>
                <a:off x="3153466" y="138642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B410807-2F55-4525-8C91-B9C9C384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66" y="1386429"/>
                <a:ext cx="46775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D348E0F-E074-4D0E-96F8-3DF50B5E3E53}"/>
                  </a:ext>
                </a:extLst>
              </p:cNvPr>
              <p:cNvSpPr txBox="1"/>
              <p:nvPr/>
            </p:nvSpPr>
            <p:spPr>
              <a:xfrm>
                <a:off x="3624438" y="1386429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D348E0F-E074-4D0E-96F8-3DF50B5E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38" y="1386429"/>
                <a:ext cx="4677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B76773D-CE28-423C-9F6D-7565F45F0F27}"/>
                  </a:ext>
                </a:extLst>
              </p:cNvPr>
              <p:cNvSpPr txBox="1"/>
              <p:nvPr/>
            </p:nvSpPr>
            <p:spPr>
              <a:xfrm>
                <a:off x="2468714" y="1990712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B76773D-CE28-423C-9F6D-7565F45F0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4" y="1990712"/>
                <a:ext cx="4572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C35889-C862-4161-A215-B28898B95724}"/>
                  </a:ext>
                </a:extLst>
              </p:cNvPr>
              <p:cNvSpPr txBox="1"/>
              <p:nvPr/>
            </p:nvSpPr>
            <p:spPr>
              <a:xfrm>
                <a:off x="2925914" y="1990712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C35889-C862-4161-A215-B28898B9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4" y="1990712"/>
                <a:ext cx="16528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9492FB-3398-421F-9EB9-B73F5FFBAA8C}"/>
                  </a:ext>
                </a:extLst>
              </p:cNvPr>
              <p:cNvSpPr txBox="1"/>
              <p:nvPr/>
            </p:nvSpPr>
            <p:spPr>
              <a:xfrm>
                <a:off x="3153466" y="1990712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9492FB-3398-421F-9EB9-B73F5FFBA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66" y="1990712"/>
                <a:ext cx="46775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81802B1-30CB-4D0A-8267-DD4F7E1ADF7F}"/>
                  </a:ext>
                </a:extLst>
              </p:cNvPr>
              <p:cNvSpPr txBox="1"/>
              <p:nvPr/>
            </p:nvSpPr>
            <p:spPr>
              <a:xfrm>
                <a:off x="2468714" y="2594995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81802B1-30CB-4D0A-8267-DD4F7E1AD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4" y="2594995"/>
                <a:ext cx="4572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411C5A0-83A5-4469-AF3B-F2E1FC598861}"/>
                  </a:ext>
                </a:extLst>
              </p:cNvPr>
              <p:cNvSpPr txBox="1"/>
              <p:nvPr/>
            </p:nvSpPr>
            <p:spPr>
              <a:xfrm>
                <a:off x="2925914" y="2594995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411C5A0-83A5-4469-AF3B-F2E1FC598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4" y="2594995"/>
                <a:ext cx="165281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8BFD101-06CA-4CA6-AF56-6A08273E7774}"/>
                  </a:ext>
                </a:extLst>
              </p:cNvPr>
              <p:cNvSpPr txBox="1"/>
              <p:nvPr/>
            </p:nvSpPr>
            <p:spPr>
              <a:xfrm>
                <a:off x="3153466" y="2594995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8BFD101-06CA-4CA6-AF56-6A08273E7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66" y="2594995"/>
                <a:ext cx="46775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9DC401C-E96E-4F60-930F-D3DFCCEA94D7}"/>
                  </a:ext>
                </a:extLst>
              </p:cNvPr>
              <p:cNvSpPr txBox="1"/>
              <p:nvPr/>
            </p:nvSpPr>
            <p:spPr>
              <a:xfrm>
                <a:off x="3624438" y="2594995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9DC401C-E96E-4F60-930F-D3DFCCEA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38" y="2594995"/>
                <a:ext cx="46775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EBFED8C-4BF9-4C7A-9A74-6185E4A79B78}"/>
                  </a:ext>
                </a:extLst>
              </p:cNvPr>
              <p:cNvSpPr txBox="1"/>
              <p:nvPr/>
            </p:nvSpPr>
            <p:spPr>
              <a:xfrm>
                <a:off x="2468714" y="3199277"/>
                <a:ext cx="457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EBFED8C-4BF9-4C7A-9A74-6185E4A79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4" y="3199277"/>
                <a:ext cx="4572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DCC6AE1-B424-473C-BC38-1F9BE6C775F4}"/>
                  </a:ext>
                </a:extLst>
              </p:cNvPr>
              <p:cNvSpPr txBox="1"/>
              <p:nvPr/>
            </p:nvSpPr>
            <p:spPr>
              <a:xfrm>
                <a:off x="2925914" y="3220243"/>
                <a:ext cx="1652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DCC6AE1-B424-473C-BC38-1F9BE6C77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4" y="3220243"/>
                <a:ext cx="165281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7287DD-C9D1-4F1D-96CF-58820232562F}"/>
                  </a:ext>
                </a:extLst>
              </p:cNvPr>
              <p:cNvSpPr txBox="1"/>
              <p:nvPr/>
            </p:nvSpPr>
            <p:spPr>
              <a:xfrm>
                <a:off x="3153466" y="3199277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7287DD-C9D1-4F1D-96CF-588202325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66" y="3199277"/>
                <a:ext cx="46775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8C36BF5-383D-42F2-B28F-4212CB3B5676}"/>
                  </a:ext>
                </a:extLst>
              </p:cNvPr>
              <p:cNvSpPr txBox="1"/>
              <p:nvPr/>
            </p:nvSpPr>
            <p:spPr>
              <a:xfrm>
                <a:off x="3624438" y="3199277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8C36BF5-383D-42F2-B28F-4212CB3B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38" y="3199277"/>
                <a:ext cx="467756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69016AE-533D-42F3-B1BF-9A538782C68C}"/>
                  </a:ext>
                </a:extLst>
              </p:cNvPr>
              <p:cNvSpPr txBox="1"/>
              <p:nvPr/>
            </p:nvSpPr>
            <p:spPr>
              <a:xfrm>
                <a:off x="1679182" y="5064577"/>
                <a:ext cx="1435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69016AE-533D-42F3-B1BF-9A538782C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2" y="5064577"/>
                <a:ext cx="143572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90283D8-12DF-4809-9880-14DFFD80678D}"/>
                  </a:ext>
                </a:extLst>
              </p:cNvPr>
              <p:cNvSpPr txBox="1"/>
              <p:nvPr/>
            </p:nvSpPr>
            <p:spPr>
              <a:xfrm>
                <a:off x="1906733" y="5064577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90283D8-12DF-4809-9880-14DFFD8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733" y="5064577"/>
                <a:ext cx="46775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C56D86-E37F-40E5-A107-EB387E7DED00}"/>
                  </a:ext>
                </a:extLst>
              </p:cNvPr>
              <p:cNvSpPr txBox="1"/>
              <p:nvPr/>
            </p:nvSpPr>
            <p:spPr>
              <a:xfrm>
                <a:off x="2377705" y="5064577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C56D86-E37F-40E5-A107-EB387E7D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05" y="5064577"/>
                <a:ext cx="46775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BF6B09E-5A05-4C51-AD0D-A4B075D29C75}"/>
                  </a:ext>
                </a:extLst>
              </p:cNvPr>
              <p:cNvSpPr txBox="1"/>
              <p:nvPr/>
            </p:nvSpPr>
            <p:spPr>
              <a:xfrm>
                <a:off x="3118126" y="5058340"/>
                <a:ext cx="13354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BF6B09E-5A05-4C51-AD0D-A4B075D29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26" y="5058340"/>
                <a:ext cx="133548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5545436-562D-4FCB-96B5-532F130DC9C7}"/>
                  </a:ext>
                </a:extLst>
              </p:cNvPr>
              <p:cNvSpPr txBox="1"/>
              <p:nvPr/>
            </p:nvSpPr>
            <p:spPr>
              <a:xfrm>
                <a:off x="3345678" y="5058340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5545436-562D-4FCB-96B5-532F130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78" y="5058340"/>
                <a:ext cx="46775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33A3766-ADC9-4066-B45B-500BB0CB257A}"/>
                  </a:ext>
                </a:extLst>
              </p:cNvPr>
              <p:cNvSpPr txBox="1"/>
              <p:nvPr/>
            </p:nvSpPr>
            <p:spPr>
              <a:xfrm>
                <a:off x="3816650" y="5058340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33A3766-ADC9-4066-B45B-500BB0CB2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650" y="5058340"/>
                <a:ext cx="46775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3F95C5-26DA-4269-9FF3-75F5CBC7FF12}"/>
                  </a:ext>
                </a:extLst>
              </p:cNvPr>
              <p:cNvSpPr txBox="1"/>
              <p:nvPr/>
            </p:nvSpPr>
            <p:spPr>
              <a:xfrm>
                <a:off x="5268431" y="5061301"/>
                <a:ext cx="9652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3F95C5-26DA-4269-9FF3-75F5CBC7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31" y="5061301"/>
                <a:ext cx="9652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0D0D40-BAC2-477A-B29E-6717AE668D1B}"/>
                  </a:ext>
                </a:extLst>
              </p:cNvPr>
              <p:cNvSpPr txBox="1"/>
              <p:nvPr/>
            </p:nvSpPr>
            <p:spPr>
              <a:xfrm>
                <a:off x="5495983" y="5061301"/>
                <a:ext cx="467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30D0D40-BAC2-477A-B29E-6717AE66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983" y="5061301"/>
                <a:ext cx="46775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33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1" grpId="0"/>
      <p:bldP spid="90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1A06F-D1C5-4E4E-A4D0-F4A1A01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BF191-EC20-484E-93AB-B8A691B44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Partially Ordered Relation</a:t>
            </a:r>
          </a:p>
        </p:txBody>
      </p:sp>
    </p:spTree>
    <p:extLst>
      <p:ext uri="{BB962C8B-B14F-4D97-AF65-F5344CB8AC3E}">
        <p14:creationId xmlns:p14="http://schemas.microsoft.com/office/powerpoint/2010/main" val="380467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1A06F-D1C5-4E4E-A4D0-F4A1A01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Partially Ordered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F425FE-6350-401C-910E-98CA5482C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on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is known as a </a:t>
                </a:r>
                <a:r>
                  <a:rPr lang="en-GB" b="1" dirty="0">
                    <a:solidFill>
                      <a:srgbClr val="FF0000"/>
                    </a:solidFill>
                  </a:rPr>
                  <a:t>partial ordering</a:t>
                </a:r>
                <a:r>
                  <a:rPr lang="en-GB" dirty="0"/>
                  <a:t> or </a:t>
                </a:r>
                <a:r>
                  <a:rPr lang="en-GB" b="1" dirty="0">
                    <a:solidFill>
                      <a:srgbClr val="FF0000"/>
                    </a:solidFill>
                  </a:rPr>
                  <a:t>partial order</a:t>
                </a:r>
                <a:r>
                  <a:rPr lang="en-GB" dirty="0"/>
                  <a:t> if it is </a:t>
                </a:r>
                <a:r>
                  <a:rPr lang="en-GB" b="1" dirty="0">
                    <a:solidFill>
                      <a:srgbClr val="0070C0"/>
                    </a:solidFill>
                  </a:rPr>
                  <a:t>reﬂexive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0070C0"/>
                    </a:solidFill>
                  </a:rPr>
                  <a:t>antisymmetric</a:t>
                </a:r>
                <a:r>
                  <a:rPr lang="en-GB" dirty="0"/>
                  <a:t> and </a:t>
                </a:r>
                <a:r>
                  <a:rPr lang="en-GB" b="1" dirty="0">
                    <a:solidFill>
                      <a:srgbClr val="0070C0"/>
                    </a:solidFill>
                  </a:rPr>
                  <a:t>transitive</a:t>
                </a:r>
                <a:r>
                  <a:rPr lang="en-GB" dirty="0"/>
                  <a:t>. </a:t>
                </a:r>
              </a:p>
              <a:p>
                <a:r>
                  <a:rPr lang="en-GB" dirty="0"/>
                  <a:t>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together with a partial ordering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dirty="0"/>
                  <a:t> is known as a </a:t>
                </a:r>
                <a:r>
                  <a:rPr lang="en-GB" b="1" dirty="0">
                    <a:solidFill>
                      <a:srgbClr val="FF0000"/>
                    </a:solidFill>
                  </a:rPr>
                  <a:t>partially ordered set</a:t>
                </a:r>
                <a:r>
                  <a:rPr lang="en-GB" dirty="0"/>
                  <a:t>, or </a:t>
                </a:r>
                <a:r>
                  <a:rPr lang="en-GB" b="1" dirty="0">
                    <a:solidFill>
                      <a:srgbClr val="FF0000"/>
                    </a:solidFill>
                  </a:rPr>
                  <a:t>poset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Poset is denoted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Because of the special role played by the 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dirty="0"/>
                  <a:t> relation in the study of partial order relations, the symbol “</a:t>
                </a:r>
                <a14:m>
                  <m:oMath xmlns:m="http://schemas.openxmlformats.org/officeDocument/2006/math">
                    <m:r>
                      <a:rPr lang="en-GB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GB" dirty="0"/>
                  <a:t>” is often used to refer to a general partial order relation.</a:t>
                </a:r>
                <a:r>
                  <a:rPr lang="en-IN" dirty="0"/>
                  <a:t> 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4F425FE-6350-401C-910E-98CA5482C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2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1A06F-D1C5-4E4E-A4D0-F4A1A01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Partially Ordered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F425FE-6350-401C-910E-98CA5482C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example:</a:t>
                </a:r>
              </a:p>
              <a:p>
                <a:pPr marL="622300"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be a set of real numbers and deﬁne the “less than or equal to” relation, </a:t>
                </a:r>
                <a14:m>
                  <m:oMath xmlns:m="http://schemas.openxmlformats.org/officeDocument/2006/math">
                    <m:r>
                      <a:rPr lang="en-GB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dirty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as follows: </a:t>
                </a:r>
              </a:p>
              <a:p>
                <a:pPr marL="630238" lvl="1" indent="0">
                  <a:spcBef>
                    <a:spcPts val="0"/>
                  </a:spcBef>
                  <a:buNone/>
                </a:pPr>
                <a:r>
                  <a:rPr lang="en-GB" dirty="0"/>
                  <a:t>For all real numbers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   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𝐨𝐫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F425FE-6350-401C-910E-98CA5482C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BD9651-2D4C-49ED-AA4F-AE5D66B8D0F0}"/>
              </a:ext>
            </a:extLst>
          </p:cNvPr>
          <p:cNvSpPr txBox="1"/>
          <p:nvPr/>
        </p:nvSpPr>
        <p:spPr>
          <a:xfrm>
            <a:off x="815052" y="3282787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8E500A-77A6-4E26-AB8C-F17D7F886A55}"/>
                  </a:ext>
                </a:extLst>
              </p:cNvPr>
              <p:cNvSpPr txBox="1"/>
              <p:nvPr/>
            </p:nvSpPr>
            <p:spPr>
              <a:xfrm>
                <a:off x="1344642" y="4005368"/>
                <a:ext cx="156554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8E500A-77A6-4E26-AB8C-F17D7F886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2" y="4005368"/>
                <a:ext cx="1565541" cy="523220"/>
              </a:xfrm>
              <a:prstGeom prst="rect">
                <a:avLst/>
              </a:prstGeom>
              <a:blipFill>
                <a:blip r:embed="rId3"/>
                <a:stretch>
                  <a:fillRect l="-820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3761A0-F30B-4CE1-AC55-05F64BDE4B99}"/>
              </a:ext>
            </a:extLst>
          </p:cNvPr>
          <p:cNvSpPr txBox="1"/>
          <p:nvPr/>
        </p:nvSpPr>
        <p:spPr>
          <a:xfrm>
            <a:off x="1344642" y="4546618"/>
            <a:ext cx="2093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We know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D23DD-D251-49A3-ADD1-2055240DA2E6}"/>
                  </a:ext>
                </a:extLst>
              </p:cNvPr>
              <p:cNvSpPr txBox="1"/>
              <p:nvPr/>
            </p:nvSpPr>
            <p:spPr>
              <a:xfrm>
                <a:off x="3437890" y="4546618"/>
                <a:ext cx="111760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D23DD-D251-49A3-ADD1-2055240DA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90" y="4546618"/>
                <a:ext cx="1117600" cy="523220"/>
              </a:xfrm>
              <a:prstGeom prst="rect">
                <a:avLst/>
              </a:prstGeom>
              <a:blipFill>
                <a:blip r:embed="rId4"/>
                <a:stretch>
                  <a:fillRect t="-11628" r="-765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96ADC-94E3-4006-AE8B-891F62A94F60}"/>
                  </a:ext>
                </a:extLst>
              </p:cNvPr>
              <p:cNvSpPr txBox="1"/>
              <p:nvPr/>
            </p:nvSpPr>
            <p:spPr>
              <a:xfrm>
                <a:off x="1342759" y="5069838"/>
                <a:ext cx="156554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96ADC-94E3-4006-AE8B-891F62A9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759" y="5069838"/>
                <a:ext cx="15655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F8AC4E-D0ED-4BD7-97A5-F49993429E51}"/>
                  </a:ext>
                </a:extLst>
              </p:cNvPr>
              <p:cNvSpPr txBox="1"/>
              <p:nvPr/>
            </p:nvSpPr>
            <p:spPr>
              <a:xfrm>
                <a:off x="815052" y="5665785"/>
                <a:ext cx="292963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F8AC4E-D0ED-4BD7-97A5-F49993429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5665785"/>
                <a:ext cx="2929634" cy="523220"/>
              </a:xfrm>
              <a:prstGeom prst="rect">
                <a:avLst/>
              </a:prstGeom>
              <a:blipFill>
                <a:blip r:embed="rId6"/>
                <a:stretch>
                  <a:fillRect l="-4375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6AB7C-98BD-4C64-B3C1-9210EEC4D909}"/>
                  </a:ext>
                </a:extLst>
              </p:cNvPr>
              <p:cNvSpPr txBox="1"/>
              <p:nvPr/>
            </p:nvSpPr>
            <p:spPr>
              <a:xfrm>
                <a:off x="813169" y="506983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6AB7C-98BD-4C64-B3C1-9210EEC4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69" y="5069838"/>
                <a:ext cx="5295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4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1A06F-D1C5-4E4E-A4D0-F4A1A01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Partially Ordered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96ADC-94E3-4006-AE8B-891F62A94F60}"/>
                  </a:ext>
                </a:extLst>
              </p:cNvPr>
              <p:cNvSpPr txBox="1"/>
              <p:nvPr/>
            </p:nvSpPr>
            <p:spPr>
              <a:xfrm>
                <a:off x="1344643" y="258162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96ADC-94E3-4006-AE8B-891F62A9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3" y="2581629"/>
                <a:ext cx="10099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F8AC4E-D0ED-4BD7-97A5-F49993429E51}"/>
                  </a:ext>
                </a:extLst>
              </p:cNvPr>
              <p:cNvSpPr txBox="1"/>
              <p:nvPr/>
            </p:nvSpPr>
            <p:spPr>
              <a:xfrm>
                <a:off x="815052" y="4238379"/>
                <a:ext cx="349977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antisymmetric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F8AC4E-D0ED-4BD7-97A5-F49993429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4238379"/>
                <a:ext cx="3499773" cy="523220"/>
              </a:xfrm>
              <a:prstGeom prst="rect">
                <a:avLst/>
              </a:prstGeom>
              <a:blipFill>
                <a:blip r:embed="rId3"/>
                <a:stretch>
                  <a:fillRect l="-3659" t="-11628" r="-348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6AB7C-98BD-4C64-B3C1-9210EEC4D909}"/>
                  </a:ext>
                </a:extLst>
              </p:cNvPr>
              <p:cNvSpPr txBox="1"/>
              <p:nvPr/>
            </p:nvSpPr>
            <p:spPr>
              <a:xfrm>
                <a:off x="815052" y="258162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56AB7C-98BD-4C64-B3C1-9210EEC4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2581629"/>
                <a:ext cx="5295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F412A61-5AA7-4D5A-94A2-E62BD0AA1652}"/>
              </a:ext>
            </a:extLst>
          </p:cNvPr>
          <p:cNvSpPr txBox="1"/>
          <p:nvPr/>
        </p:nvSpPr>
        <p:spPr>
          <a:xfrm>
            <a:off x="815052" y="891877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1BCBF-8B3F-4FBA-A64B-304A2E739E8B}"/>
              </a:ext>
            </a:extLst>
          </p:cNvPr>
          <p:cNvSpPr txBox="1"/>
          <p:nvPr/>
        </p:nvSpPr>
        <p:spPr>
          <a:xfrm>
            <a:off x="2514763" y="2581629"/>
            <a:ext cx="502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476190-091E-4B85-BBF7-A23C790838A4}"/>
                  </a:ext>
                </a:extLst>
              </p:cNvPr>
              <p:cNvSpPr txBox="1"/>
              <p:nvPr/>
            </p:nvSpPr>
            <p:spPr>
              <a:xfrm>
                <a:off x="3139928" y="258162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476190-091E-4B85-BBF7-A23C7908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28" y="2581629"/>
                <a:ext cx="10099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130E01-29F4-4572-BC39-D95294CA2AB5}"/>
              </a:ext>
            </a:extLst>
          </p:cNvPr>
          <p:cNvSpPr txBox="1"/>
          <p:nvPr/>
        </p:nvSpPr>
        <p:spPr>
          <a:xfrm>
            <a:off x="4422981" y="2581629"/>
            <a:ext cx="7908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724165-2F3C-41F5-9512-2A31B291BFBE}"/>
                  </a:ext>
                </a:extLst>
              </p:cNvPr>
              <p:cNvSpPr txBox="1"/>
              <p:nvPr/>
            </p:nvSpPr>
            <p:spPr>
              <a:xfrm>
                <a:off x="1344643" y="3118804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724165-2F3C-41F5-9512-2A31B291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3" y="3118804"/>
                <a:ext cx="10099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1324D7B-DB6D-4B9F-ADA1-C93B5885AC3C}"/>
              </a:ext>
            </a:extLst>
          </p:cNvPr>
          <p:cNvSpPr txBox="1"/>
          <p:nvPr/>
        </p:nvSpPr>
        <p:spPr>
          <a:xfrm>
            <a:off x="2514763" y="3118804"/>
            <a:ext cx="502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0F044D-FA47-49B5-A436-83D923BDAAE3}"/>
                  </a:ext>
                </a:extLst>
              </p:cNvPr>
              <p:cNvSpPr txBox="1"/>
              <p:nvPr/>
            </p:nvSpPr>
            <p:spPr>
              <a:xfrm>
                <a:off x="3139928" y="3118804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0F044D-FA47-49B5-A436-83D923BD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28" y="3118804"/>
                <a:ext cx="10099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940CD-6C18-4FD9-AB96-D349332A7753}"/>
                  </a:ext>
                </a:extLst>
              </p:cNvPr>
              <p:cNvSpPr txBox="1"/>
              <p:nvPr/>
            </p:nvSpPr>
            <p:spPr>
              <a:xfrm>
                <a:off x="815052" y="371570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940CD-6C18-4FD9-AB96-D349332A7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3715709"/>
                <a:ext cx="5295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F8D1D-32D9-4E59-8F7C-379FD1ACA8AE}"/>
                  </a:ext>
                </a:extLst>
              </p:cNvPr>
              <p:cNvSpPr txBox="1"/>
              <p:nvPr/>
            </p:nvSpPr>
            <p:spPr>
              <a:xfrm>
                <a:off x="1344642" y="371570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F8D1D-32D9-4E59-8F7C-379FD1ACA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2" y="3715709"/>
                <a:ext cx="10099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117FD8-DECF-498C-9B7F-340811CC967A}"/>
              </a:ext>
            </a:extLst>
          </p:cNvPr>
          <p:cNvSpPr txBox="1"/>
          <p:nvPr/>
        </p:nvSpPr>
        <p:spPr>
          <a:xfrm>
            <a:off x="7806905" y="891877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0D611B-BD76-4AA3-8B66-69531B00762E}"/>
                  </a:ext>
                </a:extLst>
              </p:cNvPr>
              <p:cNvSpPr txBox="1"/>
              <p:nvPr/>
            </p:nvSpPr>
            <p:spPr>
              <a:xfrm>
                <a:off x="8336496" y="258162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0D611B-BD76-4AA3-8B66-69531B00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6" y="2581629"/>
                <a:ext cx="10099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25B1B7-4751-47DA-965B-F28F9FD1F215}"/>
                  </a:ext>
                </a:extLst>
              </p:cNvPr>
              <p:cNvSpPr txBox="1"/>
              <p:nvPr/>
            </p:nvSpPr>
            <p:spPr>
              <a:xfrm>
                <a:off x="7806905" y="4778877"/>
                <a:ext cx="349977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25B1B7-4751-47DA-965B-F28F9FD1F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5" y="4778877"/>
                <a:ext cx="3499773" cy="523220"/>
              </a:xfrm>
              <a:prstGeom prst="rect">
                <a:avLst/>
              </a:prstGeom>
              <a:blipFill>
                <a:blip r:embed="rId11"/>
                <a:stretch>
                  <a:fillRect l="-365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64E579-E7A9-41AF-8D9F-453757A24F2A}"/>
                  </a:ext>
                </a:extLst>
              </p:cNvPr>
              <p:cNvSpPr txBox="1"/>
              <p:nvPr/>
            </p:nvSpPr>
            <p:spPr>
              <a:xfrm>
                <a:off x="7806905" y="258162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64E579-E7A9-41AF-8D9F-453757A24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5" y="2581629"/>
                <a:ext cx="5295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22FCF09-F348-4EDB-8368-C64C4E807932}"/>
              </a:ext>
            </a:extLst>
          </p:cNvPr>
          <p:cNvSpPr txBox="1"/>
          <p:nvPr/>
        </p:nvSpPr>
        <p:spPr>
          <a:xfrm>
            <a:off x="9506616" y="2581629"/>
            <a:ext cx="502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A2E5DF-38F7-4467-BC96-E475B32C2DDC}"/>
                  </a:ext>
                </a:extLst>
              </p:cNvPr>
              <p:cNvSpPr txBox="1"/>
              <p:nvPr/>
            </p:nvSpPr>
            <p:spPr>
              <a:xfrm>
                <a:off x="10131781" y="258162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A2E5DF-38F7-4467-BC96-E475B32C2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781" y="2581629"/>
                <a:ext cx="10099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903053C-9B1D-4AD5-ABA7-8FA384649549}"/>
              </a:ext>
            </a:extLst>
          </p:cNvPr>
          <p:cNvSpPr txBox="1"/>
          <p:nvPr/>
        </p:nvSpPr>
        <p:spPr>
          <a:xfrm>
            <a:off x="11414834" y="2581629"/>
            <a:ext cx="7908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617EE8-75DB-46BE-96A2-4E58154A8B07}"/>
                  </a:ext>
                </a:extLst>
              </p:cNvPr>
              <p:cNvSpPr txBox="1"/>
              <p:nvPr/>
            </p:nvSpPr>
            <p:spPr>
              <a:xfrm>
                <a:off x="8336496" y="3118804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617EE8-75DB-46BE-96A2-4E58154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6" y="3118804"/>
                <a:ext cx="100993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BCB7E3C-674E-4D1C-B130-11D70A3DA5E9}"/>
              </a:ext>
            </a:extLst>
          </p:cNvPr>
          <p:cNvSpPr txBox="1"/>
          <p:nvPr/>
        </p:nvSpPr>
        <p:spPr>
          <a:xfrm>
            <a:off x="9506616" y="3118804"/>
            <a:ext cx="502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AA4AAF-5346-4238-A4D1-84F5717ED791}"/>
                  </a:ext>
                </a:extLst>
              </p:cNvPr>
              <p:cNvSpPr txBox="1"/>
              <p:nvPr/>
            </p:nvSpPr>
            <p:spPr>
              <a:xfrm>
                <a:off x="10131781" y="3118804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AA4AAF-5346-4238-A4D1-84F5717ED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781" y="3118804"/>
                <a:ext cx="100993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5E597B-E387-41D4-AFA0-B0A226914BC7}"/>
                  </a:ext>
                </a:extLst>
              </p:cNvPr>
              <p:cNvSpPr txBox="1"/>
              <p:nvPr/>
            </p:nvSpPr>
            <p:spPr>
              <a:xfrm>
                <a:off x="7806905" y="371570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5E597B-E387-41D4-AFA0-B0A226914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5" y="3715709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DD6-058E-4EC0-AC26-E60FC0A4C9B9}"/>
                  </a:ext>
                </a:extLst>
              </p:cNvPr>
              <p:cNvSpPr txBox="1"/>
              <p:nvPr/>
            </p:nvSpPr>
            <p:spPr>
              <a:xfrm>
                <a:off x="8336495" y="371570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A30DD6-058E-4EC0-AC26-E60FC0A4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5" y="3715709"/>
                <a:ext cx="100993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91630B-FF31-4F3F-AC59-9DB82732D986}"/>
                  </a:ext>
                </a:extLst>
              </p:cNvPr>
              <p:cNvSpPr txBox="1"/>
              <p:nvPr/>
            </p:nvSpPr>
            <p:spPr>
              <a:xfrm>
                <a:off x="815052" y="5359022"/>
                <a:ext cx="8278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a relation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reflexive, antisymmetric and transitive.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91630B-FF31-4F3F-AC59-9DB82732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5359022"/>
                <a:ext cx="8278148" cy="523220"/>
              </a:xfrm>
              <a:prstGeom prst="rect">
                <a:avLst/>
              </a:prstGeom>
              <a:blipFill>
                <a:blip r:embed="rId24"/>
                <a:stretch>
                  <a:fillRect l="-1546" t="-11628" r="-14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F40448-645E-4B5F-9B9E-E2C29D9F5786}"/>
                  </a:ext>
                </a:extLst>
              </p:cNvPr>
              <p:cNvSpPr txBox="1"/>
              <p:nvPr/>
            </p:nvSpPr>
            <p:spPr>
              <a:xfrm>
                <a:off x="815052" y="5950956"/>
                <a:ext cx="69975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a relation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partial order relation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F40448-645E-4B5F-9B9E-E2C29D9F5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52" y="5950956"/>
                <a:ext cx="6997514" cy="523220"/>
              </a:xfrm>
              <a:prstGeom prst="rect">
                <a:avLst/>
              </a:prstGeom>
              <a:blipFill>
                <a:blip r:embed="rId25"/>
                <a:stretch>
                  <a:fillRect l="-182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601512-C590-446A-96D2-505D678CE24D}"/>
                  </a:ext>
                </a:extLst>
              </p:cNvPr>
              <p:cNvSpPr txBox="1"/>
              <p:nvPr/>
            </p:nvSpPr>
            <p:spPr>
              <a:xfrm>
                <a:off x="1344642" y="1464994"/>
                <a:ext cx="19686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601512-C590-446A-96D2-505D678CE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2" y="1464994"/>
                <a:ext cx="1968672" cy="523220"/>
              </a:xfrm>
              <a:prstGeom prst="rect">
                <a:avLst/>
              </a:prstGeom>
              <a:blipFill>
                <a:blip r:embed="rId26"/>
                <a:stretch>
                  <a:fillRect l="-650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83F5F5A-B454-4947-A944-EEB525A176E8}"/>
              </a:ext>
            </a:extLst>
          </p:cNvPr>
          <p:cNvSpPr txBox="1"/>
          <p:nvPr/>
        </p:nvSpPr>
        <p:spPr>
          <a:xfrm>
            <a:off x="3318366" y="1464994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C1AF13-5075-4A95-AF2F-65901DDE86BC}"/>
                  </a:ext>
                </a:extLst>
              </p:cNvPr>
              <p:cNvSpPr txBox="1"/>
              <p:nvPr/>
            </p:nvSpPr>
            <p:spPr>
              <a:xfrm>
                <a:off x="1344642" y="1965011"/>
                <a:ext cx="26467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C1AF13-5075-4A95-AF2F-65901DDE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2" y="1965011"/>
                <a:ext cx="2646787" cy="523220"/>
              </a:xfrm>
              <a:prstGeom prst="rect">
                <a:avLst/>
              </a:prstGeom>
              <a:blipFill>
                <a:blip r:embed="rId27"/>
                <a:stretch>
                  <a:fillRect t="-11628" r="-253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82D56F-77A5-46D6-AE7A-4A688D722342}"/>
                  </a:ext>
                </a:extLst>
              </p:cNvPr>
              <p:cNvSpPr txBox="1"/>
              <p:nvPr/>
            </p:nvSpPr>
            <p:spPr>
              <a:xfrm>
                <a:off x="8336494" y="1464994"/>
                <a:ext cx="2324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82D56F-77A5-46D6-AE7A-4A688D722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4" y="1464994"/>
                <a:ext cx="2324875" cy="523220"/>
              </a:xfrm>
              <a:prstGeom prst="rect">
                <a:avLst/>
              </a:prstGeom>
              <a:blipFill>
                <a:blip r:embed="rId28"/>
                <a:stretch>
                  <a:fillRect l="-551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6D9A519-D8C4-4B5F-999A-C631C2C1F16E}"/>
              </a:ext>
            </a:extLst>
          </p:cNvPr>
          <p:cNvSpPr txBox="1"/>
          <p:nvPr/>
        </p:nvSpPr>
        <p:spPr>
          <a:xfrm>
            <a:off x="10636750" y="1464994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0FA53-BA13-4947-BFE6-E3D73DC07D4B}"/>
                  </a:ext>
                </a:extLst>
              </p:cNvPr>
              <p:cNvSpPr txBox="1"/>
              <p:nvPr/>
            </p:nvSpPr>
            <p:spPr>
              <a:xfrm>
                <a:off x="8336495" y="1965011"/>
                <a:ext cx="26467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0FA53-BA13-4947-BFE6-E3D73DC0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5" y="1965011"/>
                <a:ext cx="2646787" cy="523220"/>
              </a:xfrm>
              <a:prstGeom prst="rect">
                <a:avLst/>
              </a:prstGeom>
              <a:blipFill>
                <a:blip r:embed="rId29"/>
                <a:stretch>
                  <a:fillRect t="-11628" r="-207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E55EE20-3FCA-4B7E-BED5-9B73D288E099}"/>
              </a:ext>
            </a:extLst>
          </p:cNvPr>
          <p:cNvSpPr txBox="1"/>
          <p:nvPr/>
        </p:nvSpPr>
        <p:spPr>
          <a:xfrm>
            <a:off x="9506616" y="3715709"/>
            <a:ext cx="502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07FCD4-8324-43DB-AB2B-DAA97F468145}"/>
                  </a:ext>
                </a:extLst>
              </p:cNvPr>
              <p:cNvSpPr txBox="1"/>
              <p:nvPr/>
            </p:nvSpPr>
            <p:spPr>
              <a:xfrm>
                <a:off x="10131781" y="371570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07FCD4-8324-43DB-AB2B-DAA97F46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781" y="3715709"/>
                <a:ext cx="100993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259AE9-B6A2-4CE0-A7AC-FD5EF56C7111}"/>
                  </a:ext>
                </a:extLst>
              </p:cNvPr>
              <p:cNvSpPr txBox="1"/>
              <p:nvPr/>
            </p:nvSpPr>
            <p:spPr>
              <a:xfrm>
                <a:off x="7806905" y="423837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259AE9-B6A2-4CE0-A7AC-FD5EF56C7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5" y="4238379"/>
                <a:ext cx="52959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164C72-5F0B-4E10-B042-2BB713DA2A1D}"/>
                  </a:ext>
                </a:extLst>
              </p:cNvPr>
              <p:cNvSpPr txBox="1"/>
              <p:nvPr/>
            </p:nvSpPr>
            <p:spPr>
              <a:xfrm>
                <a:off x="8336495" y="4238379"/>
                <a:ext cx="1009938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164C72-5F0B-4E10-B042-2BB713DA2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495" y="4238379"/>
                <a:ext cx="100993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9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8" grpId="0"/>
      <p:bldP spid="29" grpId="0"/>
      <p:bldP spid="30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1A06F-D1C5-4E4E-A4D0-F4A1A01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Method 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C8833-37B6-4A54-8053-9ADA33A4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Partially Ordered Relation</a:t>
            </a:r>
          </a:p>
        </p:txBody>
      </p:sp>
    </p:spTree>
    <p:extLst>
      <p:ext uri="{BB962C8B-B14F-4D97-AF65-F5344CB8AC3E}">
        <p14:creationId xmlns:p14="http://schemas.microsoft.com/office/powerpoint/2010/main" val="371232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0FF-4E5A-40E1-9D06-33E9BFB2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Cartesian Product of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020607"/>
              </a:xfrm>
            </p:spPr>
            <p:txBody>
              <a:bodyPr/>
              <a:lstStyle/>
              <a:p>
                <a:pPr lvl="0"/>
                <a:r>
                  <a:rPr lang="en-US" dirty="0"/>
                  <a:t>For example: </a:t>
                </a:r>
                <a:endParaRPr lang="en-IN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803275" lvl="1" indent="0">
                  <a:buNone/>
                </a:pPr>
                <a:r>
                  <a:rPr lang="en-US" dirty="0"/>
                  <a:t>Cartesian product of set A and B is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020607"/>
              </a:xfrm>
              <a:blipFill>
                <a:blip r:embed="rId2"/>
                <a:stretch>
                  <a:fillRect l="-971" b="-27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id="{C384BA0C-1E47-4813-95E5-3B54138EABF5}"/>
                  </a:ext>
                </a:extLst>
              </p:cNvPr>
              <p:cNvSpPr txBox="1"/>
              <p:nvPr/>
            </p:nvSpPr>
            <p:spPr>
              <a:xfrm>
                <a:off x="1010767" y="3576437"/>
                <a:ext cx="1442085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id="{C384BA0C-1E47-4813-95E5-3B54138E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67" y="3576437"/>
                <a:ext cx="1442085" cy="664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FE83A898-18F4-45D8-ABA7-DCC9B4B3C9A5}"/>
              </a:ext>
            </a:extLst>
          </p:cNvPr>
          <p:cNvSpPr/>
          <p:nvPr/>
        </p:nvSpPr>
        <p:spPr>
          <a:xfrm>
            <a:off x="2761521" y="2948575"/>
            <a:ext cx="1505679" cy="1672093"/>
          </a:xfrm>
          <a:prstGeom prst="arc">
            <a:avLst>
              <a:gd name="adj1" fmla="val 11673933"/>
              <a:gd name="adj2" fmla="val 20731724"/>
            </a:avLst>
          </a:prstGeom>
          <a:ln w="28575" cap="rnd">
            <a:solidFill>
              <a:schemeClr val="accent4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E953CE4-B66D-43CB-B104-15E4A371D997}"/>
              </a:ext>
            </a:extLst>
          </p:cNvPr>
          <p:cNvSpPr/>
          <p:nvPr/>
        </p:nvSpPr>
        <p:spPr>
          <a:xfrm>
            <a:off x="2761522" y="2884051"/>
            <a:ext cx="1882216" cy="1744237"/>
          </a:xfrm>
          <a:prstGeom prst="arc">
            <a:avLst>
              <a:gd name="adj1" fmla="val 11325481"/>
              <a:gd name="adj2" fmla="val 21073718"/>
            </a:avLst>
          </a:prstGeom>
          <a:ln w="28575" cap="rnd">
            <a:solidFill>
              <a:schemeClr val="accent4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F5F488E-5CA9-41B6-8A19-C54C53570A09}"/>
              </a:ext>
            </a:extLst>
          </p:cNvPr>
          <p:cNvSpPr/>
          <p:nvPr/>
        </p:nvSpPr>
        <p:spPr>
          <a:xfrm flipV="1">
            <a:off x="3199612" y="3096819"/>
            <a:ext cx="1444125" cy="1630574"/>
          </a:xfrm>
          <a:prstGeom prst="arc">
            <a:avLst>
              <a:gd name="adj1" fmla="val 11565138"/>
              <a:gd name="adj2" fmla="val 20750190"/>
            </a:avLst>
          </a:prstGeom>
          <a:ln w="28575" cap="rnd">
            <a:solidFill>
              <a:schemeClr val="accent1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E755929-2A54-46BE-9258-D880458F619E}"/>
              </a:ext>
            </a:extLst>
          </p:cNvPr>
          <p:cNvSpPr/>
          <p:nvPr/>
        </p:nvSpPr>
        <p:spPr>
          <a:xfrm flipV="1">
            <a:off x="3200650" y="3243367"/>
            <a:ext cx="1066550" cy="1387633"/>
          </a:xfrm>
          <a:prstGeom prst="arc">
            <a:avLst>
              <a:gd name="adj1" fmla="val 11877463"/>
              <a:gd name="adj2" fmla="val 20369990"/>
            </a:avLst>
          </a:prstGeom>
          <a:ln w="28575" cap="rnd">
            <a:solidFill>
              <a:schemeClr val="accent1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95814632-AEB9-4173-A116-BF831B7CCC28}"/>
                  </a:ext>
                </a:extLst>
              </p:cNvPr>
              <p:cNvSpPr txBox="1"/>
              <p:nvPr/>
            </p:nvSpPr>
            <p:spPr>
              <a:xfrm>
                <a:off x="2311480" y="3578342"/>
                <a:ext cx="1346200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95814632-AEB9-4173-A116-BF831B7CC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80" y="3578342"/>
                <a:ext cx="1346200" cy="664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C0D5E26E-11D1-4AEC-BE17-14D84FC284F8}"/>
                  </a:ext>
                </a:extLst>
              </p:cNvPr>
              <p:cNvSpPr txBox="1"/>
              <p:nvPr/>
            </p:nvSpPr>
            <p:spPr>
              <a:xfrm>
                <a:off x="3429262" y="3578342"/>
                <a:ext cx="1681018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  <m:r>
                            <a:rPr lang="en-IN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C0D5E26E-11D1-4AEC-BE17-14D84FC2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62" y="3578342"/>
                <a:ext cx="1681018" cy="6641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3">
                <a:extLst>
                  <a:ext uri="{FF2B5EF4-FFF2-40B4-BE49-F238E27FC236}">
                    <a16:creationId xmlns:a16="http://schemas.microsoft.com/office/drawing/2014/main" id="{BFDB8067-A3A2-4C60-9EB8-E3D6B8CE6F53}"/>
                  </a:ext>
                </a:extLst>
              </p:cNvPr>
              <p:cNvSpPr txBox="1"/>
              <p:nvPr/>
            </p:nvSpPr>
            <p:spPr>
              <a:xfrm>
                <a:off x="1010767" y="5054484"/>
                <a:ext cx="1442085" cy="540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Box 13">
                <a:extLst>
                  <a:ext uri="{FF2B5EF4-FFF2-40B4-BE49-F238E27FC236}">
                    <a16:creationId xmlns:a16="http://schemas.microsoft.com/office/drawing/2014/main" id="{BFDB8067-A3A2-4C60-9EB8-E3D6B8CE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67" y="5054484"/>
                <a:ext cx="1442085" cy="54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E0A6727F-786A-4F45-81B9-83AE181966E9}"/>
                  </a:ext>
                </a:extLst>
              </p:cNvPr>
              <p:cNvSpPr txBox="1"/>
              <p:nvPr/>
            </p:nvSpPr>
            <p:spPr>
              <a:xfrm>
                <a:off x="2311480" y="5043054"/>
                <a:ext cx="4622886" cy="540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                                              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  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E0A6727F-786A-4F45-81B9-83AE1819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80" y="5043054"/>
                <a:ext cx="4622886" cy="54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267056-0631-437D-8648-311671527564}"/>
                  </a:ext>
                </a:extLst>
              </p:cNvPr>
              <p:cNvSpPr txBox="1"/>
              <p:nvPr/>
            </p:nvSpPr>
            <p:spPr>
              <a:xfrm>
                <a:off x="2402616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267056-0631-437D-8648-311671527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616" y="5007970"/>
                <a:ext cx="1044000" cy="523220"/>
              </a:xfrm>
              <a:prstGeom prst="rect">
                <a:avLst/>
              </a:prstGeom>
              <a:blipFill>
                <a:blip r:embed="rId8"/>
                <a:stretch>
                  <a:fillRect r="-4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635F58-5815-4548-8835-7CBF87816EBE}"/>
                  </a:ext>
                </a:extLst>
              </p:cNvPr>
              <p:cNvSpPr txBox="1"/>
              <p:nvPr/>
            </p:nvSpPr>
            <p:spPr>
              <a:xfrm>
                <a:off x="3561680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635F58-5815-4548-8835-7CBF8781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680" y="5007970"/>
                <a:ext cx="104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C0E544-70CD-46D1-B6BB-2F9E4D78DDC2}"/>
                  </a:ext>
                </a:extLst>
              </p:cNvPr>
              <p:cNvSpPr txBox="1"/>
              <p:nvPr/>
            </p:nvSpPr>
            <p:spPr>
              <a:xfrm>
                <a:off x="4643737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C0E544-70CD-46D1-B6BB-2F9E4D78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37" y="5007970"/>
                <a:ext cx="104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5A7300-AADA-4A20-A14B-E7C34DB13CC1}"/>
                  </a:ext>
                </a:extLst>
              </p:cNvPr>
              <p:cNvSpPr txBox="1"/>
              <p:nvPr/>
            </p:nvSpPr>
            <p:spPr>
              <a:xfrm>
                <a:off x="5725793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5A7300-AADA-4A20-A14B-E7C34DB1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3" y="5007970"/>
                <a:ext cx="104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69329"/>
                <a:ext cx="10298506" cy="1086964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IN" dirty="0">
                    <a:solidFill>
                      <a:srgbClr val="002060"/>
                    </a:solidFill>
                  </a:rPr>
                  <a:t>Determine whether 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IN" dirty="0">
                    <a:solidFill>
                      <a:srgbClr val="002060"/>
                    </a:solidFill>
                  </a:rPr>
                  <a:t>defined as</a:t>
                </a:r>
                <a:r>
                  <a:rPr lang="en-US" dirty="0">
                    <a:solidFill>
                      <a:srgbClr val="002060"/>
                    </a:solidFill>
                  </a:rPr>
                  <a:t> “divisibility”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partially </a:t>
                </a:r>
                <a:r>
                  <a:rPr lang="en-IN" dirty="0">
                    <a:solidFill>
                      <a:srgbClr val="002060"/>
                    </a:solidFill>
                  </a:rPr>
                  <a:t>ordered relation or not.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69329"/>
                <a:ext cx="10298506" cy="1086964"/>
              </a:xfrm>
              <a:prstGeom prst="rect">
                <a:avLst/>
              </a:prstGeom>
              <a:blipFill>
                <a:blip r:embed="rId2"/>
                <a:stretch>
                  <a:fillRect l="-1183" t="-1685" r="-1183" b="-151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1" y="209972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2752365"/>
                <a:ext cx="18735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2752365"/>
                <a:ext cx="1873567" cy="523220"/>
              </a:xfrm>
              <a:prstGeom prst="rect">
                <a:avLst/>
              </a:prstGeom>
              <a:blipFill>
                <a:blip r:embed="rId3"/>
                <a:stretch>
                  <a:fillRect l="-6494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/>
              <p:nvPr/>
            </p:nvSpPr>
            <p:spPr>
              <a:xfrm>
                <a:off x="2214130" y="3867678"/>
                <a:ext cx="770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30" y="3867678"/>
                <a:ext cx="7703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2100586"/>
            <a:ext cx="2324876" cy="522000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84540" y="386767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40" y="3867678"/>
                <a:ext cx="529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/>
              <p:nvPr/>
            </p:nvSpPr>
            <p:spPr>
              <a:xfrm>
                <a:off x="2208771" y="4432317"/>
                <a:ext cx="2668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432317"/>
                <a:ext cx="2668029" cy="523220"/>
              </a:xfrm>
              <a:prstGeom prst="rect">
                <a:avLst/>
              </a:prstGeom>
              <a:blipFill>
                <a:blip r:embed="rId6"/>
                <a:stretch>
                  <a:fillRect l="-4566" t="-11628" r="-433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459A33A-B722-4BEC-BB3D-CDDF8C56D072}"/>
              </a:ext>
            </a:extLst>
          </p:cNvPr>
          <p:cNvSpPr txBox="1"/>
          <p:nvPr/>
        </p:nvSpPr>
        <p:spPr>
          <a:xfrm>
            <a:off x="2208771" y="3303039"/>
            <a:ext cx="513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Every number always </a:t>
            </a:r>
            <a:r>
              <a:rPr lang="en-IN" sz="2800" dirty="0">
                <a:solidFill>
                  <a:srgbClr val="002060"/>
                </a:solidFill>
              </a:rPr>
              <a:t>divide itself. </a:t>
            </a:r>
            <a:endParaRPr lang="en-GB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34" grpId="0"/>
      <p:bldP spid="37" grpId="0"/>
      <p:bldP spid="39" grpId="0" animBg="1"/>
      <p:bldP spid="41" grpId="0"/>
      <p:bldP spid="42" grpId="0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574DD-3473-4294-AD24-B91282F7AF53}"/>
                  </a:ext>
                </a:extLst>
              </p:cNvPr>
              <p:cNvSpPr txBox="1"/>
              <p:nvPr/>
            </p:nvSpPr>
            <p:spPr>
              <a:xfrm>
                <a:off x="2888983" y="3194384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574DD-3473-4294-AD24-B91282F7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194384"/>
                <a:ext cx="101471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1549551"/>
                <a:ext cx="19364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1549551"/>
                <a:ext cx="1936475" cy="523220"/>
              </a:xfrm>
              <a:prstGeom prst="rect">
                <a:avLst/>
              </a:prstGeom>
              <a:blipFill>
                <a:blip r:embed="rId3"/>
                <a:stretch>
                  <a:fillRect l="-628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8677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79181" y="209342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093426"/>
                <a:ext cx="5295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/>
              <p:nvPr/>
            </p:nvSpPr>
            <p:spPr>
              <a:xfrm>
                <a:off x="2208772" y="2093426"/>
                <a:ext cx="17457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093426"/>
                <a:ext cx="174572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DD27EC5-1016-4AE9-AEC7-176D925FBC64}"/>
              </a:ext>
            </a:extLst>
          </p:cNvPr>
          <p:cNvSpPr txBox="1"/>
          <p:nvPr/>
        </p:nvSpPr>
        <p:spPr>
          <a:xfrm>
            <a:off x="3903693" y="2093426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/>
              <p:nvPr/>
            </p:nvSpPr>
            <p:spPr>
              <a:xfrm>
                <a:off x="1679181" y="6108014"/>
                <a:ext cx="36180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antisymmetric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108014"/>
                <a:ext cx="3618033" cy="523220"/>
              </a:xfrm>
              <a:prstGeom prst="rect">
                <a:avLst/>
              </a:prstGeom>
              <a:blipFill>
                <a:blip r:embed="rId6"/>
                <a:stretch>
                  <a:fillRect l="-336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0DA9ED8-8D23-4470-8B17-C9D96F53AECD}"/>
              </a:ext>
            </a:extLst>
          </p:cNvPr>
          <p:cNvSpPr txBox="1"/>
          <p:nvPr/>
        </p:nvSpPr>
        <p:spPr>
          <a:xfrm>
            <a:off x="4145246" y="1549551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/>
              <p:nvPr/>
            </p:nvSpPr>
            <p:spPr>
              <a:xfrm>
                <a:off x="5636687" y="1549551"/>
                <a:ext cx="2168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aRb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bR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87" y="1549551"/>
                <a:ext cx="2168045" cy="523220"/>
              </a:xfrm>
              <a:prstGeom prst="rect">
                <a:avLst/>
              </a:prstGeom>
              <a:blipFill>
                <a:blip r:embed="rId7"/>
                <a:stretch>
                  <a:fillRect t="-11628" r="-450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/>
              <p:nvPr/>
            </p:nvSpPr>
            <p:spPr>
              <a:xfrm>
                <a:off x="4624036" y="2093426"/>
                <a:ext cx="18549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36" y="2093426"/>
                <a:ext cx="1854955" cy="523220"/>
              </a:xfrm>
              <a:prstGeom prst="rect">
                <a:avLst/>
              </a:prstGeom>
              <a:blipFill>
                <a:blip r:embed="rId8"/>
                <a:stretch>
                  <a:fillRect t="-11628" r="-361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/>
              <p:nvPr/>
            </p:nvSpPr>
            <p:spPr>
              <a:xfrm>
                <a:off x="1679181" y="264516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645166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E6E82B-9ECD-43F5-98C8-B44008EB6A86}"/>
                  </a:ext>
                </a:extLst>
              </p:cNvPr>
              <p:cNvSpPr txBox="1"/>
              <p:nvPr/>
            </p:nvSpPr>
            <p:spPr>
              <a:xfrm>
                <a:off x="2208772" y="2645166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E6E82B-9ECD-43F5-98C8-B44008EB6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645166"/>
                <a:ext cx="1194828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BE65C65-703A-4F4B-8B3D-2FFDA398CADE}"/>
              </a:ext>
            </a:extLst>
          </p:cNvPr>
          <p:cNvSpPr txBox="1"/>
          <p:nvPr/>
        </p:nvSpPr>
        <p:spPr>
          <a:xfrm>
            <a:off x="3475528" y="2645166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F6B0AC-8ADA-47BD-8160-784A6E26CDD6}"/>
                  </a:ext>
                </a:extLst>
              </p:cNvPr>
              <p:cNvSpPr txBox="1"/>
              <p:nvPr/>
            </p:nvSpPr>
            <p:spPr>
              <a:xfrm>
                <a:off x="4263864" y="2645166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F6B0AC-8ADA-47BD-8160-784A6E26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64" y="2645166"/>
                <a:ext cx="11948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/>
              <p:nvPr/>
            </p:nvSpPr>
            <p:spPr>
              <a:xfrm>
                <a:off x="5551513" y="2645166"/>
                <a:ext cx="3122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513" y="2645166"/>
                <a:ext cx="3122587" cy="523220"/>
              </a:xfrm>
              <a:prstGeom prst="rect">
                <a:avLst/>
              </a:prstGeom>
              <a:blipFill>
                <a:blip r:embed="rId12"/>
                <a:stretch>
                  <a:fillRect l="-410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/>
              <p:nvPr/>
            </p:nvSpPr>
            <p:spPr>
              <a:xfrm>
                <a:off x="1679181" y="3194384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194384"/>
                <a:ext cx="5295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91CA4A-2F17-4205-B1CD-C369AF627D9A}"/>
                  </a:ext>
                </a:extLst>
              </p:cNvPr>
              <p:cNvSpPr txBox="1"/>
              <p:nvPr/>
            </p:nvSpPr>
            <p:spPr>
              <a:xfrm>
                <a:off x="2208770" y="3194384"/>
                <a:ext cx="822960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91CA4A-2F17-4205-B1CD-C369AF627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0" y="3194384"/>
                <a:ext cx="822960" cy="94416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B62CA-92D6-460D-9939-40A57B762E1C}"/>
                  </a:ext>
                </a:extLst>
              </p:cNvPr>
              <p:cNvSpPr txBox="1"/>
              <p:nvPr/>
            </p:nvSpPr>
            <p:spPr>
              <a:xfrm>
                <a:off x="3055566" y="3194384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CB62CA-92D6-460D-9939-40A57B7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66" y="3194384"/>
                <a:ext cx="49726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/>
              <p:nvPr/>
            </p:nvSpPr>
            <p:spPr>
              <a:xfrm>
                <a:off x="1679181" y="374738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747387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195033-3018-4177-A230-B4BE34BD6694}"/>
                  </a:ext>
                </a:extLst>
              </p:cNvPr>
              <p:cNvSpPr txBox="1"/>
              <p:nvPr/>
            </p:nvSpPr>
            <p:spPr>
              <a:xfrm>
                <a:off x="2208770" y="3747387"/>
                <a:ext cx="822960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195033-3018-4177-A230-B4BE34BD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0" y="3747387"/>
                <a:ext cx="822960" cy="94416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F7801A-D566-4756-98DC-D06DA8239FDE}"/>
                  </a:ext>
                </a:extLst>
              </p:cNvPr>
              <p:cNvSpPr txBox="1"/>
              <p:nvPr/>
            </p:nvSpPr>
            <p:spPr>
              <a:xfrm>
                <a:off x="2888983" y="3747387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F7801A-D566-4756-98DC-D06DA823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747387"/>
                <a:ext cx="101471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/>
              <p:nvPr/>
            </p:nvSpPr>
            <p:spPr>
              <a:xfrm>
                <a:off x="3239567" y="3747387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567" y="3747387"/>
                <a:ext cx="49726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B008E0-30E0-443A-8FB2-4A8607CFCDE4}"/>
                  </a:ext>
                </a:extLst>
              </p:cNvPr>
              <p:cNvSpPr txBox="1"/>
              <p:nvPr/>
            </p:nvSpPr>
            <p:spPr>
              <a:xfrm>
                <a:off x="1679181" y="430038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B008E0-30E0-443A-8FB2-4A8607CFC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300389"/>
                <a:ext cx="5295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C48D58-38F2-438F-A4A2-E5A09A662BCF}"/>
                  </a:ext>
                </a:extLst>
              </p:cNvPr>
              <p:cNvSpPr txBox="1"/>
              <p:nvPr/>
            </p:nvSpPr>
            <p:spPr>
              <a:xfrm>
                <a:off x="2208771" y="4300389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C48D58-38F2-438F-A4A2-E5A09A66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300389"/>
                <a:ext cx="49726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096B8E-36CD-4E41-851C-5788039A4B21}"/>
                  </a:ext>
                </a:extLst>
              </p:cNvPr>
              <p:cNvSpPr txBox="1"/>
              <p:nvPr/>
            </p:nvSpPr>
            <p:spPr>
              <a:xfrm>
                <a:off x="2665971" y="4300389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096B8E-36CD-4E41-851C-5788039A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971" y="4300389"/>
                <a:ext cx="73762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C3AD9D-16CF-4DF2-B7BB-F82C8E2E125D}"/>
                  </a:ext>
                </a:extLst>
              </p:cNvPr>
              <p:cNvSpPr txBox="1"/>
              <p:nvPr/>
            </p:nvSpPr>
            <p:spPr>
              <a:xfrm>
                <a:off x="1679181" y="484960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C3AD9D-16CF-4DF2-B7BB-F82C8E2E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849607"/>
                <a:ext cx="52959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C2845F-08A4-4123-A52E-AAA79616DD6F}"/>
                  </a:ext>
                </a:extLst>
              </p:cNvPr>
              <p:cNvSpPr txBox="1"/>
              <p:nvPr/>
            </p:nvSpPr>
            <p:spPr>
              <a:xfrm>
                <a:off x="2208771" y="4849607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C2845F-08A4-4123-A52E-AAA79616D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849607"/>
                <a:ext cx="49726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5DBBB3-3AF7-42CA-A999-7AF8A1A9D8F9}"/>
                  </a:ext>
                </a:extLst>
              </p:cNvPr>
              <p:cNvSpPr txBox="1"/>
              <p:nvPr/>
            </p:nvSpPr>
            <p:spPr>
              <a:xfrm>
                <a:off x="2665971" y="4849607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5DBBB3-3AF7-42CA-A999-7AF8A1A9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971" y="4849607"/>
                <a:ext cx="73762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4280A3E-FF54-4C37-9EC4-168E5D49453A}"/>
                  </a:ext>
                </a:extLst>
              </p:cNvPr>
              <p:cNvSpPr txBox="1"/>
              <p:nvPr/>
            </p:nvSpPr>
            <p:spPr>
              <a:xfrm>
                <a:off x="3957499" y="4849607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4280A3E-FF54-4C37-9EC4-168E5D494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99" y="4849607"/>
                <a:ext cx="49726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0788193-EB10-4C67-A30B-FCFA9AC0339A}"/>
                  </a:ext>
                </a:extLst>
              </p:cNvPr>
              <p:cNvSpPr txBox="1"/>
              <p:nvPr/>
            </p:nvSpPr>
            <p:spPr>
              <a:xfrm>
                <a:off x="4414699" y="4849607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0788193-EB10-4C67-A30B-FCFA9AC03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699" y="4849607"/>
                <a:ext cx="73762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4D663BB-CC3E-4616-B71D-5223D82F5FFD}"/>
              </a:ext>
            </a:extLst>
          </p:cNvPr>
          <p:cNvSpPr txBox="1"/>
          <p:nvPr/>
        </p:nvSpPr>
        <p:spPr>
          <a:xfrm>
            <a:off x="3356958" y="4849607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960113-FF3F-4732-A6BA-4A16E9FE3DF8}"/>
                  </a:ext>
                </a:extLst>
              </p:cNvPr>
              <p:cNvSpPr txBox="1"/>
              <p:nvPr/>
            </p:nvSpPr>
            <p:spPr>
              <a:xfrm>
                <a:off x="1679181" y="5403872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960113-FF3F-4732-A6BA-4A16E9FE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03872"/>
                <a:ext cx="52959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ACE096-E598-46E8-B335-DE1852179489}"/>
                  </a:ext>
                </a:extLst>
              </p:cNvPr>
              <p:cNvSpPr txBox="1"/>
              <p:nvPr/>
            </p:nvSpPr>
            <p:spPr>
              <a:xfrm>
                <a:off x="2208772" y="5401348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ACE096-E598-46E8-B335-DE185217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5401348"/>
                <a:ext cx="119482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19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9" grpId="0" animBg="1"/>
      <p:bldP spid="41" grpId="0"/>
      <p:bldP spid="14" grpId="0"/>
      <p:bldP spid="21" grpId="0"/>
      <p:bldP spid="56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6" grpId="0"/>
      <p:bldP spid="40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7" grpId="0"/>
      <p:bldP spid="58" grpId="0"/>
      <p:bldP spid="59" grpId="0"/>
      <p:bldP spid="60" grpId="0"/>
      <p:bldP spid="6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C574DD-3473-4294-AD24-B91282F7AF53}"/>
                  </a:ext>
                </a:extLst>
              </p:cNvPr>
              <p:cNvSpPr txBox="1"/>
              <p:nvPr/>
            </p:nvSpPr>
            <p:spPr>
              <a:xfrm>
                <a:off x="2888983" y="3194497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C574DD-3473-4294-AD24-B91282F7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194497"/>
                <a:ext cx="101471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1549551"/>
                <a:ext cx="2536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1549551"/>
                <a:ext cx="2536650" cy="523220"/>
              </a:xfrm>
              <a:prstGeom prst="rect">
                <a:avLst/>
              </a:prstGeom>
              <a:blipFill>
                <a:blip r:embed="rId3"/>
                <a:stretch>
                  <a:fillRect l="-480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8677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Transitive 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79181" y="209353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093539"/>
                <a:ext cx="5295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/>
              <p:nvPr/>
            </p:nvSpPr>
            <p:spPr>
              <a:xfrm>
                <a:off x="2208772" y="2093539"/>
                <a:ext cx="17457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093539"/>
                <a:ext cx="174572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DD27EC5-1016-4AE9-AEC7-176D925FBC64}"/>
              </a:ext>
            </a:extLst>
          </p:cNvPr>
          <p:cNvSpPr txBox="1"/>
          <p:nvPr/>
        </p:nvSpPr>
        <p:spPr>
          <a:xfrm>
            <a:off x="3903693" y="2093539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/>
              <p:nvPr/>
            </p:nvSpPr>
            <p:spPr>
              <a:xfrm>
                <a:off x="1679182" y="4889277"/>
                <a:ext cx="2876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2" y="4889277"/>
                <a:ext cx="2876538" cy="523220"/>
              </a:xfrm>
              <a:prstGeom prst="rect">
                <a:avLst/>
              </a:prstGeom>
              <a:blipFill>
                <a:blip r:embed="rId6"/>
                <a:stretch>
                  <a:fillRect l="-4237" t="-11628" r="-42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0DA9ED8-8D23-4470-8B17-C9D96F53AECD}"/>
              </a:ext>
            </a:extLst>
          </p:cNvPr>
          <p:cNvSpPr txBox="1"/>
          <p:nvPr/>
        </p:nvSpPr>
        <p:spPr>
          <a:xfrm>
            <a:off x="4555719" y="1549551"/>
            <a:ext cx="153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/>
              <p:nvPr/>
            </p:nvSpPr>
            <p:spPr>
              <a:xfrm>
                <a:off x="6047160" y="1549551"/>
                <a:ext cx="2168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aRb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bR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88BB1-5658-49DE-A7E0-E3BC115D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60" y="1549551"/>
                <a:ext cx="2168045" cy="523220"/>
              </a:xfrm>
              <a:prstGeom prst="rect">
                <a:avLst/>
              </a:prstGeom>
              <a:blipFill>
                <a:blip r:embed="rId7"/>
                <a:stretch>
                  <a:fillRect t="-11628" r="-337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/>
              <p:nvPr/>
            </p:nvSpPr>
            <p:spPr>
              <a:xfrm>
                <a:off x="4624036" y="2093539"/>
                <a:ext cx="18549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6EE72-D0A9-4CCC-B551-51E41BA96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36" y="2093539"/>
                <a:ext cx="1854955" cy="523220"/>
              </a:xfrm>
              <a:prstGeom prst="rect">
                <a:avLst/>
              </a:prstGeom>
              <a:blipFill>
                <a:blip r:embed="rId8"/>
                <a:stretch>
                  <a:fillRect t="-11628" r="-296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/>
              <p:nvPr/>
            </p:nvSpPr>
            <p:spPr>
              <a:xfrm>
                <a:off x="1679181" y="264527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CFBD2C-612A-4A66-B429-D1775446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645279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E6E82B-9ECD-43F5-98C8-B44008EB6A86}"/>
                  </a:ext>
                </a:extLst>
              </p:cNvPr>
              <p:cNvSpPr txBox="1"/>
              <p:nvPr/>
            </p:nvSpPr>
            <p:spPr>
              <a:xfrm>
                <a:off x="2208772" y="2645279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1E6E82B-9ECD-43F5-98C8-B44008EB6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2645279"/>
                <a:ext cx="1194828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BE65C65-703A-4F4B-8B3D-2FFDA398CADE}"/>
              </a:ext>
            </a:extLst>
          </p:cNvPr>
          <p:cNvSpPr txBox="1"/>
          <p:nvPr/>
        </p:nvSpPr>
        <p:spPr>
          <a:xfrm>
            <a:off x="3475528" y="2645279"/>
            <a:ext cx="720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F6B0AC-8ADA-47BD-8160-784A6E26CDD6}"/>
                  </a:ext>
                </a:extLst>
              </p:cNvPr>
              <p:cNvSpPr txBox="1"/>
              <p:nvPr/>
            </p:nvSpPr>
            <p:spPr>
              <a:xfrm>
                <a:off x="4263864" y="2645279"/>
                <a:ext cx="11948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AF6B0AC-8ADA-47BD-8160-784A6E26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64" y="2645279"/>
                <a:ext cx="11948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/>
              <p:nvPr/>
            </p:nvSpPr>
            <p:spPr>
              <a:xfrm>
                <a:off x="5551513" y="2645279"/>
                <a:ext cx="3122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A483B5-3D1E-4DDE-8FBF-FBBB289F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513" y="2645279"/>
                <a:ext cx="3122587" cy="523220"/>
              </a:xfrm>
              <a:prstGeom prst="rect">
                <a:avLst/>
              </a:prstGeom>
              <a:blipFill>
                <a:blip r:embed="rId12"/>
                <a:stretch>
                  <a:fillRect l="-410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/>
              <p:nvPr/>
            </p:nvSpPr>
            <p:spPr>
              <a:xfrm>
                <a:off x="1679181" y="319449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A7AAB8-A7CD-48A2-8B26-7291EDC2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194497"/>
                <a:ext cx="5295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91CA4A-2F17-4205-B1CD-C369AF627D9A}"/>
                  </a:ext>
                </a:extLst>
              </p:cNvPr>
              <p:cNvSpPr txBox="1"/>
              <p:nvPr/>
            </p:nvSpPr>
            <p:spPr>
              <a:xfrm>
                <a:off x="2208770" y="3194497"/>
                <a:ext cx="8229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91CA4A-2F17-4205-B1CD-C369AF627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0" y="3194497"/>
                <a:ext cx="82296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B62CA-92D6-460D-9939-40A57B762E1C}"/>
                  </a:ext>
                </a:extLst>
              </p:cNvPr>
              <p:cNvSpPr txBox="1"/>
              <p:nvPr/>
            </p:nvSpPr>
            <p:spPr>
              <a:xfrm>
                <a:off x="3055566" y="3194497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CB62CA-92D6-460D-9939-40A57B7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66" y="3194497"/>
                <a:ext cx="49726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/>
              <p:nvPr/>
            </p:nvSpPr>
            <p:spPr>
              <a:xfrm>
                <a:off x="1679181" y="3747500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485D97-5C9F-402C-9D45-B8A2B218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747500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195033-3018-4177-A230-B4BE34BD6694}"/>
                  </a:ext>
                </a:extLst>
              </p:cNvPr>
              <p:cNvSpPr txBox="1"/>
              <p:nvPr/>
            </p:nvSpPr>
            <p:spPr>
              <a:xfrm>
                <a:off x="2208771" y="3747500"/>
                <a:ext cx="73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195033-3018-4177-A230-B4BE34BD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747500"/>
                <a:ext cx="737629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F7801A-D566-4756-98DC-D06DA8239FDE}"/>
                  </a:ext>
                </a:extLst>
              </p:cNvPr>
              <p:cNvSpPr txBox="1"/>
              <p:nvPr/>
            </p:nvSpPr>
            <p:spPr>
              <a:xfrm>
                <a:off x="2888983" y="3747500"/>
                <a:ext cx="101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7F7801A-D566-4756-98DC-D06DA8239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83" y="3747500"/>
                <a:ext cx="101471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/>
              <p:nvPr/>
            </p:nvSpPr>
            <p:spPr>
              <a:xfrm>
                <a:off x="3239567" y="3747500"/>
                <a:ext cx="497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E7030-7278-40E8-8D50-4CA84419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567" y="3747500"/>
                <a:ext cx="49726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4C709-3BD1-4E03-96E1-C539DD0E0572}"/>
                  </a:ext>
                </a:extLst>
              </p:cNvPr>
              <p:cNvSpPr txBox="1"/>
              <p:nvPr/>
            </p:nvSpPr>
            <p:spPr>
              <a:xfrm>
                <a:off x="1679181" y="433888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4C709-3BD1-4E03-96E1-C539DD0E0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338887"/>
                <a:ext cx="5295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713EA6-363E-4579-AA32-DCD71351D542}"/>
                  </a:ext>
                </a:extLst>
              </p:cNvPr>
              <p:cNvSpPr txBox="1"/>
              <p:nvPr/>
            </p:nvSpPr>
            <p:spPr>
              <a:xfrm>
                <a:off x="2208772" y="4338887"/>
                <a:ext cx="17457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713EA6-363E-4579-AA32-DCD71351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2" y="4338887"/>
                <a:ext cx="1745722" cy="523220"/>
              </a:xfrm>
              <a:prstGeom prst="rect">
                <a:avLst/>
              </a:prstGeom>
              <a:blipFill>
                <a:blip r:embed="rId21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AC3B24-1DE9-4660-9389-9C336D904A7B}"/>
                  </a:ext>
                </a:extLst>
              </p:cNvPr>
              <p:cNvSpPr txBox="1"/>
              <p:nvPr/>
            </p:nvSpPr>
            <p:spPr>
              <a:xfrm>
                <a:off x="1679182" y="5467015"/>
                <a:ext cx="5621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partially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ordered relation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AC3B24-1DE9-4660-9389-9C336D90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2" y="5467015"/>
                <a:ext cx="5621504" cy="523220"/>
              </a:xfrm>
              <a:prstGeom prst="rect">
                <a:avLst/>
              </a:prstGeom>
              <a:blipFill>
                <a:blip r:embed="rId22"/>
                <a:stretch>
                  <a:fillRect l="-216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9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9" grpId="0" animBg="1"/>
      <p:bldP spid="41" grpId="0"/>
      <p:bldP spid="14" grpId="0"/>
      <p:bldP spid="21" grpId="0"/>
      <p:bldP spid="56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6" grpId="0"/>
      <p:bldP spid="40" grpId="0"/>
      <p:bldP spid="43" grpId="0"/>
      <p:bldP spid="44" grpId="0"/>
      <p:bldP spid="37" grpId="0"/>
      <p:bldP spid="38" grpId="0"/>
      <p:bldP spid="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1" y="869329"/>
                <a:ext cx="10298506" cy="1643527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en-US" dirty="0">
                    <a:solidFill>
                      <a:srgbClr val="002060"/>
                    </a:solidFill>
                  </a:rPr>
                  <a:t>Prove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is a poset where, </a:t>
                </a:r>
                <a14:m>
                  <m:oMath xmlns:m="http://schemas.openxmlformats.org/officeDocument/2006/math">
                    <m:r>
                      <a:rPr lang="en-GB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be a relation defined on 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as follow:</a:t>
                </a:r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GB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IN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, ∀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869329"/>
                <a:ext cx="10298506" cy="1643527"/>
              </a:xfrm>
              <a:prstGeom prst="rect">
                <a:avLst/>
              </a:prstGeom>
              <a:blipFill>
                <a:blip r:embed="rId2"/>
                <a:stretch>
                  <a:fillRect l="-1183" t="-1115" r="-1183" b="-7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1" y="256044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4266701"/>
                <a:ext cx="16012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266701"/>
                <a:ext cx="160122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760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/>
              <p:nvPr/>
            </p:nvSpPr>
            <p:spPr>
              <a:xfrm>
                <a:off x="4082338" y="5466277"/>
                <a:ext cx="10484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48198A-94A3-4722-8EDD-DF0A1850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38" y="5466277"/>
                <a:ext cx="10484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FFF653-4738-44BC-9327-68595F3BF5CA}"/>
                  </a:ext>
                </a:extLst>
              </p:cNvPr>
              <p:cNvSpPr txBox="1"/>
              <p:nvPr/>
            </p:nvSpPr>
            <p:spPr>
              <a:xfrm>
                <a:off x="1679181" y="2575332"/>
                <a:ext cx="102985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To prove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 poset, </a:t>
                </a:r>
                <a:r>
                  <a:rPr lang="en-IN" sz="2800" dirty="0">
                    <a:solidFill>
                      <a:srgbClr val="002060"/>
                    </a:solidFill>
                  </a:rPr>
                  <a:t>we need to prove that relation </a:t>
                </a:r>
                <a14:m>
                  <m:oMath xmlns:m="http://schemas.openxmlformats.org/officeDocument/2006/math"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reflexive, antisymmetric and transitive.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FFF653-4738-44BC-9327-68595F3B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575332"/>
                <a:ext cx="10298506" cy="954107"/>
              </a:xfrm>
              <a:prstGeom prst="rect">
                <a:avLst/>
              </a:prstGeom>
              <a:blipFill>
                <a:blip r:embed="rId5"/>
                <a:stretch>
                  <a:fillRect l="-1183" t="-6369" r="-1183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359191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Reflexive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3552748" y="546627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748" y="5466277"/>
                <a:ext cx="529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/>
              <p:nvPr/>
            </p:nvSpPr>
            <p:spPr>
              <a:xfrm>
                <a:off x="2208771" y="6056725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reflexive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DC488D-8D62-4E5C-99B5-CFD545DE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6056725"/>
                <a:ext cx="3140469" cy="523220"/>
              </a:xfrm>
              <a:prstGeom prst="rect">
                <a:avLst/>
              </a:prstGeom>
              <a:blipFill>
                <a:blip r:embed="rId7"/>
                <a:stretch>
                  <a:fillRect l="-3876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/>
              <p:nvPr/>
            </p:nvSpPr>
            <p:spPr>
              <a:xfrm>
                <a:off x="2208771" y="4865582"/>
                <a:ext cx="17522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865582"/>
                <a:ext cx="1752201" cy="523220"/>
              </a:xfrm>
              <a:prstGeom prst="rect">
                <a:avLst/>
              </a:prstGeom>
              <a:blipFill>
                <a:blip r:embed="rId8"/>
                <a:stretch>
                  <a:fillRect l="-694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83F713-D869-4953-A429-BBDB356C5888}"/>
                  </a:ext>
                </a:extLst>
              </p:cNvPr>
              <p:cNvSpPr txBox="1"/>
              <p:nvPr/>
            </p:nvSpPr>
            <p:spPr>
              <a:xfrm>
                <a:off x="2208771" y="546545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83F713-D869-4953-A429-BBDB356C5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5465451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59E0B-3C91-4ADA-81E9-3ED4FE9743C1}"/>
                  </a:ext>
                </a:extLst>
              </p:cNvPr>
              <p:cNvSpPr txBox="1"/>
              <p:nvPr/>
            </p:nvSpPr>
            <p:spPr>
              <a:xfrm>
                <a:off x="2604379" y="546545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59E0B-3C91-4ADA-81E9-3ED4FE974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79" y="5465451"/>
                <a:ext cx="5295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CAACA8-9F34-4906-8F4C-B37C77959E96}"/>
                  </a:ext>
                </a:extLst>
              </p:cNvPr>
              <p:cNvSpPr txBox="1"/>
              <p:nvPr/>
            </p:nvSpPr>
            <p:spPr>
              <a:xfrm>
                <a:off x="3023158" y="5465451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CAACA8-9F34-4906-8F4C-B37C77959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8" y="5465451"/>
                <a:ext cx="5295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0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animBg="1"/>
      <p:bldP spid="24" grpId="0" animBg="1"/>
      <p:bldP spid="34" grpId="0"/>
      <p:bldP spid="37" grpId="0"/>
      <p:bldP spid="38" grpId="0"/>
      <p:bldP spid="39" grpId="0" animBg="1"/>
      <p:bldP spid="41" grpId="0"/>
      <p:bldP spid="42" grpId="0"/>
      <p:bldP spid="14" grpId="0"/>
      <p:bldP spid="15" grpId="0"/>
      <p:bldP spid="16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/>
              <p:nvPr/>
            </p:nvSpPr>
            <p:spPr>
              <a:xfrm>
                <a:off x="2208771" y="1542097"/>
                <a:ext cx="200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D0E3D6-AC47-4C98-8FB9-82199A57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1542097"/>
                <a:ext cx="2007629" cy="523220"/>
              </a:xfrm>
              <a:prstGeom prst="rect">
                <a:avLst/>
              </a:prstGeom>
              <a:blipFill>
                <a:blip r:embed="rId2"/>
                <a:stretch>
                  <a:fillRect l="-606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8677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Antisymmetric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/>
              <p:nvPr/>
            </p:nvSpPr>
            <p:spPr>
              <a:xfrm>
                <a:off x="1679181" y="2781853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DF24ED-26EB-4723-9A75-0FDA4261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781853"/>
                <a:ext cx="52959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/>
              <p:nvPr/>
            </p:nvSpPr>
            <p:spPr>
              <a:xfrm>
                <a:off x="2208771" y="2781853"/>
                <a:ext cx="11884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9A33A-B722-4BEC-BB3D-CDDF8C56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2781853"/>
                <a:ext cx="11884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D27EC5-1016-4AE9-AEC7-176D925FBC64}"/>
                  </a:ext>
                </a:extLst>
              </p:cNvPr>
              <p:cNvSpPr txBox="1"/>
              <p:nvPr/>
            </p:nvSpPr>
            <p:spPr>
              <a:xfrm>
                <a:off x="3397250" y="2781853"/>
                <a:ext cx="25927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D27EC5-1016-4AE9-AEC7-176D925FB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2781853"/>
                <a:ext cx="2592781" cy="523220"/>
              </a:xfrm>
              <a:prstGeom prst="rect">
                <a:avLst/>
              </a:prstGeom>
              <a:blipFill>
                <a:blip r:embed="rId5"/>
                <a:stretch>
                  <a:fillRect l="-469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06923F-9692-437F-BAB9-0B65D475F65A}"/>
                  </a:ext>
                </a:extLst>
              </p:cNvPr>
              <p:cNvSpPr txBox="1"/>
              <p:nvPr/>
            </p:nvSpPr>
            <p:spPr>
              <a:xfrm>
                <a:off x="1679181" y="3580106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06923F-9692-437F-BAB9-0B65D475F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580106"/>
                <a:ext cx="529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FB2F9F-E09A-4F45-B967-66F0066FA884}"/>
                  </a:ext>
                </a:extLst>
              </p:cNvPr>
              <p:cNvSpPr txBox="1"/>
              <p:nvPr/>
            </p:nvSpPr>
            <p:spPr>
              <a:xfrm>
                <a:off x="2208771" y="3577189"/>
                <a:ext cx="4201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FB2F9F-E09A-4F45-B967-66F0066FA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577189"/>
                <a:ext cx="42012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BCF543-8282-44CF-8B4F-22E3ADF5822F}"/>
                  </a:ext>
                </a:extLst>
              </p:cNvPr>
              <p:cNvSpPr txBox="1"/>
              <p:nvPr/>
            </p:nvSpPr>
            <p:spPr>
              <a:xfrm>
                <a:off x="2507839" y="3390409"/>
                <a:ext cx="1067135" cy="716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BCF543-8282-44CF-8B4F-22E3ADF5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39" y="3390409"/>
                <a:ext cx="1067135" cy="716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EF82AD-0FB3-4AF8-8B1F-EE2D19D4F265}"/>
                  </a:ext>
                </a:extLst>
              </p:cNvPr>
              <p:cNvSpPr txBox="1"/>
              <p:nvPr/>
            </p:nvSpPr>
            <p:spPr>
              <a:xfrm>
                <a:off x="1679181" y="536908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EF82AD-0FB3-4AF8-8B1F-EE2D19D4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369089"/>
                <a:ext cx="529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929E2E-861E-49B1-B3C3-4FF4ECBE76E4}"/>
                  </a:ext>
                </a:extLst>
              </p:cNvPr>
              <p:cNvSpPr txBox="1"/>
              <p:nvPr/>
            </p:nvSpPr>
            <p:spPr>
              <a:xfrm>
                <a:off x="2208771" y="5369089"/>
                <a:ext cx="1042429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929E2E-861E-49B1-B3C3-4FF4ECBE7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5369089"/>
                <a:ext cx="104242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FE900A7-528D-4828-B8A6-6FC8B2F62AFF}"/>
              </a:ext>
            </a:extLst>
          </p:cNvPr>
          <p:cNvSpPr txBox="1"/>
          <p:nvPr/>
        </p:nvSpPr>
        <p:spPr>
          <a:xfrm>
            <a:off x="4043646" y="1548305"/>
            <a:ext cx="1493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622B1-8F23-4EF5-A0B3-DD0C69AE8B05}"/>
                  </a:ext>
                </a:extLst>
              </p:cNvPr>
              <p:cNvSpPr txBox="1"/>
              <p:nvPr/>
            </p:nvSpPr>
            <p:spPr>
              <a:xfrm>
                <a:off x="3979780" y="2118013"/>
                <a:ext cx="11884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622B1-8F23-4EF5-A0B3-DD0C69AE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80" y="2118013"/>
                <a:ext cx="118847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538847-3FAE-40EA-AB3E-601AE4DDD7F8}"/>
                  </a:ext>
                </a:extLst>
              </p:cNvPr>
              <p:cNvSpPr txBox="1"/>
              <p:nvPr/>
            </p:nvSpPr>
            <p:spPr>
              <a:xfrm>
                <a:off x="4145246" y="4192095"/>
                <a:ext cx="1337466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538847-3FAE-40EA-AB3E-601AE4DDD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46" y="4192095"/>
                <a:ext cx="1337466" cy="8991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30D7BC-8C4C-4CEB-8087-A471724BCF08}"/>
                  </a:ext>
                </a:extLst>
              </p:cNvPr>
              <p:cNvSpPr txBox="1"/>
              <p:nvPr/>
            </p:nvSpPr>
            <p:spPr>
              <a:xfrm>
                <a:off x="2208771" y="4414650"/>
                <a:ext cx="2007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30D7BC-8C4C-4CEB-8087-A471724B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414650"/>
                <a:ext cx="2007629" cy="523220"/>
              </a:xfrm>
              <a:prstGeom prst="rect">
                <a:avLst/>
              </a:prstGeom>
              <a:blipFill>
                <a:blip r:embed="rId13"/>
                <a:stretch>
                  <a:fillRect l="-606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9BD612C-D6C5-4E5D-BE81-1224FA333B76}"/>
              </a:ext>
            </a:extLst>
          </p:cNvPr>
          <p:cNvSpPr txBox="1"/>
          <p:nvPr/>
        </p:nvSpPr>
        <p:spPr>
          <a:xfrm>
            <a:off x="3260169" y="2111805"/>
            <a:ext cx="7438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/>
              <p:nvPr/>
            </p:nvSpPr>
            <p:spPr>
              <a:xfrm>
                <a:off x="1679181" y="6005515"/>
                <a:ext cx="36180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antisymmetric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7B5571-CD29-46B0-BA52-0B3D9303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005515"/>
                <a:ext cx="3618033" cy="523220"/>
              </a:xfrm>
              <a:prstGeom prst="rect">
                <a:avLst/>
              </a:prstGeom>
              <a:blipFill>
                <a:blip r:embed="rId14"/>
                <a:stretch>
                  <a:fillRect l="-336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10804A-95A1-4BB4-8021-0157B51A9244}"/>
                  </a:ext>
                </a:extLst>
              </p:cNvPr>
              <p:cNvSpPr txBox="1"/>
              <p:nvPr/>
            </p:nvSpPr>
            <p:spPr>
              <a:xfrm>
                <a:off x="2208771" y="2118013"/>
                <a:ext cx="1037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10804A-95A1-4BB4-8021-0157B51A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2118013"/>
                <a:ext cx="10373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3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 animBg="1"/>
      <p:bldP spid="41" grpId="0"/>
      <p:bldP spid="14" grpId="0"/>
      <p:bldP spid="21" grpId="0"/>
      <p:bldP spid="28" grpId="0"/>
      <p:bldP spid="29" grpId="0"/>
      <p:bldP spid="30" grpId="0"/>
      <p:bldP spid="52" grpId="0"/>
      <p:bldP spid="53" grpId="0"/>
      <p:bldP spid="37" grpId="0"/>
      <p:bldP spid="38" grpId="0"/>
      <p:bldP spid="42" grpId="0"/>
      <p:bldP spid="54" grpId="0"/>
      <p:bldP spid="55" grpId="0"/>
      <p:bldP spid="56" grpId="0"/>
      <p:bldP spid="5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234DF9-9EAD-49EA-9B8D-2BD3ADAC6873}"/>
              </a:ext>
            </a:extLst>
          </p:cNvPr>
          <p:cNvSpPr txBox="1"/>
          <p:nvPr/>
        </p:nvSpPr>
        <p:spPr>
          <a:xfrm>
            <a:off x="1679181" y="867765"/>
            <a:ext cx="2324876" cy="578882"/>
          </a:xfrm>
          <a:prstGeom prst="roundRect">
            <a:avLst>
              <a:gd name="adj" fmla="val 16667"/>
            </a:avLst>
          </a:prstGeom>
          <a:solidFill>
            <a:srgbClr val="FBD448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latin typeface="+mj-lt"/>
              </a:rPr>
              <a:t>Transitive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C74DD-8CE6-471C-BC60-6568DC5AA323}"/>
                  </a:ext>
                </a:extLst>
              </p:cNvPr>
              <p:cNvSpPr txBox="1"/>
              <p:nvPr/>
            </p:nvSpPr>
            <p:spPr>
              <a:xfrm>
                <a:off x="1679181" y="2668918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C74DD-8CE6-471C-BC60-6568DC5A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2668918"/>
                <a:ext cx="52959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9B9D3E-B8AE-45F5-AD6E-7C98CB651535}"/>
                  </a:ext>
                </a:extLst>
              </p:cNvPr>
              <p:cNvSpPr txBox="1"/>
              <p:nvPr/>
            </p:nvSpPr>
            <p:spPr>
              <a:xfrm>
                <a:off x="2208771" y="2662710"/>
                <a:ext cx="13439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9B9D3E-B8AE-45F5-AD6E-7C98CB65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2662710"/>
                <a:ext cx="13439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A3B4B-4B09-486C-B16E-7AEBEC41DF8C}"/>
                  </a:ext>
                </a:extLst>
              </p:cNvPr>
              <p:cNvSpPr txBox="1"/>
              <p:nvPr/>
            </p:nvSpPr>
            <p:spPr>
              <a:xfrm>
                <a:off x="3503218" y="2662710"/>
                <a:ext cx="25927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A3B4B-4B09-486C-B16E-7AEBEC41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18" y="2662710"/>
                <a:ext cx="2592781" cy="523220"/>
              </a:xfrm>
              <a:prstGeom prst="rect">
                <a:avLst/>
              </a:prstGeom>
              <a:blipFill>
                <a:blip r:embed="rId4"/>
                <a:stretch>
                  <a:fillRect l="-494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E0DA36-C845-4E34-9348-C60D304E6103}"/>
              </a:ext>
            </a:extLst>
          </p:cNvPr>
          <p:cNvSpPr txBox="1"/>
          <p:nvPr/>
        </p:nvSpPr>
        <p:spPr>
          <a:xfrm>
            <a:off x="6095999" y="2662710"/>
            <a:ext cx="745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64AAF-473D-4B12-B3EA-45D860F37181}"/>
                  </a:ext>
                </a:extLst>
              </p:cNvPr>
              <p:cNvSpPr txBox="1"/>
              <p:nvPr/>
            </p:nvSpPr>
            <p:spPr>
              <a:xfrm>
                <a:off x="2208771" y="3192261"/>
                <a:ext cx="13439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64AAF-473D-4B12-B3EA-45D860F37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192261"/>
                <a:ext cx="13439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B939CE-F12E-49FD-BC0F-18A08504DB29}"/>
                  </a:ext>
                </a:extLst>
              </p:cNvPr>
              <p:cNvSpPr txBox="1"/>
              <p:nvPr/>
            </p:nvSpPr>
            <p:spPr>
              <a:xfrm>
                <a:off x="3503219" y="3192261"/>
                <a:ext cx="2592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B939CE-F12E-49FD-BC0F-18A08504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19" y="3192261"/>
                <a:ext cx="2592780" cy="523220"/>
              </a:xfrm>
              <a:prstGeom prst="rect">
                <a:avLst/>
              </a:prstGeom>
              <a:blipFill>
                <a:blip r:embed="rId6"/>
                <a:stretch>
                  <a:fillRect l="-4941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51C29-D06C-4CB9-8F50-E0DEED53C0FE}"/>
                  </a:ext>
                </a:extLst>
              </p:cNvPr>
              <p:cNvSpPr txBox="1"/>
              <p:nvPr/>
            </p:nvSpPr>
            <p:spPr>
              <a:xfrm>
                <a:off x="1679181" y="3763147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51C29-D06C-4CB9-8F50-E0DEED53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3763147"/>
                <a:ext cx="5295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57A0B-EC87-4F39-8C86-8C04D47D115C}"/>
                  </a:ext>
                </a:extLst>
              </p:cNvPr>
              <p:cNvSpPr txBox="1"/>
              <p:nvPr/>
            </p:nvSpPr>
            <p:spPr>
              <a:xfrm>
                <a:off x="2208771" y="3763147"/>
                <a:ext cx="18679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57A0B-EC87-4F39-8C86-8C04D47D1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3763147"/>
                <a:ext cx="18679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DDD84-AEE7-41D5-ACCB-86F3AA2839A2}"/>
                  </a:ext>
                </a:extLst>
              </p:cNvPr>
              <p:cNvSpPr txBox="1"/>
              <p:nvPr/>
            </p:nvSpPr>
            <p:spPr>
              <a:xfrm>
                <a:off x="3033382" y="3763147"/>
                <a:ext cx="6334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DDD84-AEE7-41D5-ACCB-86F3AA28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382" y="3763147"/>
                <a:ext cx="6334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2FEEFD-EF64-4420-80C5-C7B66D21F904}"/>
                  </a:ext>
                </a:extLst>
              </p:cNvPr>
              <p:cNvSpPr txBox="1"/>
              <p:nvPr/>
            </p:nvSpPr>
            <p:spPr>
              <a:xfrm>
                <a:off x="2513482" y="4329963"/>
                <a:ext cx="1258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2FEEFD-EF64-4420-80C5-C7B66D21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482" y="4329963"/>
                <a:ext cx="12585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F71B1-6D4B-4E71-828B-406C942EA849}"/>
                  </a:ext>
                </a:extLst>
              </p:cNvPr>
              <p:cNvSpPr txBox="1"/>
              <p:nvPr/>
            </p:nvSpPr>
            <p:spPr>
              <a:xfrm>
                <a:off x="1679181" y="4329963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F71B1-6D4B-4E71-828B-406C942EA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4329963"/>
                <a:ext cx="5295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4D32C1-F8D1-449E-B14B-DE62682ACD3C}"/>
                  </a:ext>
                </a:extLst>
              </p:cNvPr>
              <p:cNvSpPr txBox="1"/>
              <p:nvPr/>
            </p:nvSpPr>
            <p:spPr>
              <a:xfrm>
                <a:off x="2208771" y="4329963"/>
                <a:ext cx="5198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4D32C1-F8D1-449E-B14B-DE62682A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771" y="4329963"/>
                <a:ext cx="5198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8AA0D-FA84-41CE-B111-82093D2F7E17}"/>
                  </a:ext>
                </a:extLst>
              </p:cNvPr>
              <p:cNvSpPr txBox="1"/>
              <p:nvPr/>
            </p:nvSpPr>
            <p:spPr>
              <a:xfrm>
                <a:off x="2206828" y="4853183"/>
                <a:ext cx="2592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8AA0D-FA84-41CE-B111-82093D2F7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28" y="4853183"/>
                <a:ext cx="2592780" cy="523220"/>
              </a:xfrm>
              <a:prstGeom prst="rect">
                <a:avLst/>
              </a:prstGeom>
              <a:blipFill>
                <a:blip r:embed="rId13"/>
                <a:stretch>
                  <a:fillRect l="-470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4055B6-AF91-463F-959D-511D3A32D7A9}"/>
                  </a:ext>
                </a:extLst>
              </p:cNvPr>
              <p:cNvSpPr txBox="1"/>
              <p:nvPr/>
            </p:nvSpPr>
            <p:spPr>
              <a:xfrm>
                <a:off x="4799608" y="4853183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4055B6-AF91-463F-959D-511D3A32D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08" y="4853183"/>
                <a:ext cx="5295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315AB5-1FDF-4414-A38E-7E697CD599C2}"/>
                  </a:ext>
                </a:extLst>
              </p:cNvPr>
              <p:cNvSpPr txBox="1"/>
              <p:nvPr/>
            </p:nvSpPr>
            <p:spPr>
              <a:xfrm>
                <a:off x="5329198" y="4853183"/>
                <a:ext cx="15121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315AB5-1FDF-4414-A38E-7E697CD59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198" y="4853183"/>
                <a:ext cx="151217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72067-D73F-4724-B3AA-60A0F0805354}"/>
                  </a:ext>
                </a:extLst>
              </p:cNvPr>
              <p:cNvSpPr txBox="1"/>
              <p:nvPr/>
            </p:nvSpPr>
            <p:spPr>
              <a:xfrm>
                <a:off x="1679181" y="5424069"/>
                <a:ext cx="529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72067-D73F-4724-B3AA-60A0F0805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5424069"/>
                <a:ext cx="52959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902458-0620-4123-BB57-2FB662FFB0D5}"/>
                  </a:ext>
                </a:extLst>
              </p:cNvPr>
              <p:cNvSpPr txBox="1"/>
              <p:nvPr/>
            </p:nvSpPr>
            <p:spPr>
              <a:xfrm>
                <a:off x="2206828" y="5424069"/>
                <a:ext cx="1165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902458-0620-4123-BB57-2FB662FF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28" y="5424069"/>
                <a:ext cx="116559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3B0AFD-D882-4D79-A55D-666E03B7E961}"/>
                  </a:ext>
                </a:extLst>
              </p:cNvPr>
              <p:cNvSpPr txBox="1"/>
              <p:nvPr/>
            </p:nvSpPr>
            <p:spPr>
              <a:xfrm>
                <a:off x="1679181" y="6042622"/>
                <a:ext cx="3140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transitive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3B0AFD-D882-4D79-A55D-666E03B7E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1" y="6042622"/>
                <a:ext cx="3140469" cy="523220"/>
              </a:xfrm>
              <a:prstGeom prst="rect">
                <a:avLst/>
              </a:prstGeom>
              <a:blipFill>
                <a:blip r:embed="rId18"/>
                <a:stretch>
                  <a:fillRect l="-387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66432B-DBF9-4C0A-B4D4-B06DA14E37A2}"/>
                  </a:ext>
                </a:extLst>
              </p:cNvPr>
              <p:cNvSpPr txBox="1"/>
              <p:nvPr/>
            </p:nvSpPr>
            <p:spPr>
              <a:xfrm>
                <a:off x="7304744" y="3586073"/>
                <a:ext cx="474754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>
                    <a:solidFill>
                      <a:srgbClr val="002060"/>
                    </a:solidFill>
                  </a:rPr>
                  <a:t>A relation</a:t>
                </a:r>
                <a14:m>
                  <m:oMath xmlns:m="http://schemas.openxmlformats.org/officeDocument/2006/math"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reflexive, antisymmetric and transitive.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66432B-DBF9-4C0A-B4D4-B06DA14E3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44" y="3586073"/>
                <a:ext cx="4747548" cy="954107"/>
              </a:xfrm>
              <a:prstGeom prst="rect">
                <a:avLst/>
              </a:prstGeom>
              <a:blipFill>
                <a:blip r:embed="rId19"/>
                <a:stretch>
                  <a:fillRect l="-2567" t="-6369" r="-2696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E70AD1-6567-47C1-A45C-C52EA2CE8F50}"/>
                  </a:ext>
                </a:extLst>
              </p:cNvPr>
              <p:cNvSpPr txBox="1"/>
              <p:nvPr/>
            </p:nvSpPr>
            <p:spPr>
              <a:xfrm>
                <a:off x="7304744" y="4731572"/>
                <a:ext cx="474754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>
                    <a:solidFill>
                      <a:srgbClr val="002060"/>
                    </a:solidFill>
                  </a:rPr>
                  <a:t>So, a relation </a:t>
                </a:r>
                <a14:m>
                  <m:oMath xmlns:m="http://schemas.openxmlformats.org/officeDocument/2006/math"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partial order relation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E70AD1-6567-47C1-A45C-C52EA2CE8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44" y="4731572"/>
                <a:ext cx="4747548" cy="954107"/>
              </a:xfrm>
              <a:prstGeom prst="rect">
                <a:avLst/>
              </a:prstGeom>
              <a:blipFill>
                <a:blip r:embed="rId20"/>
                <a:stretch>
                  <a:fillRect l="-2567" t="-6369" r="-2696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6E7BB0-5390-4658-B131-49149883F77E}"/>
                  </a:ext>
                </a:extLst>
              </p:cNvPr>
              <p:cNvSpPr txBox="1"/>
              <p:nvPr/>
            </p:nvSpPr>
            <p:spPr>
              <a:xfrm>
                <a:off x="7304744" y="5877071"/>
                <a:ext cx="47475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 poset.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6E7BB0-5390-4658-B131-49149883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44" y="5877071"/>
                <a:ext cx="4747548" cy="523220"/>
              </a:xfrm>
              <a:prstGeom prst="rect">
                <a:avLst/>
              </a:prstGeom>
              <a:blipFill>
                <a:blip r:embed="rId21"/>
                <a:stretch>
                  <a:fillRect l="-256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10D8C-FF71-40BE-A5C3-0801E3945C39}"/>
                  </a:ext>
                </a:extLst>
              </p:cNvPr>
              <p:cNvSpPr txBox="1"/>
              <p:nvPr/>
            </p:nvSpPr>
            <p:spPr>
              <a:xfrm>
                <a:off x="2206828" y="1488971"/>
                <a:ext cx="23248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10D8C-FF71-40BE-A5C3-0801E3945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28" y="1488971"/>
                <a:ext cx="2324876" cy="523220"/>
              </a:xfrm>
              <a:prstGeom prst="rect">
                <a:avLst/>
              </a:prstGeom>
              <a:blipFill>
                <a:blip r:embed="rId22"/>
                <a:stretch>
                  <a:fillRect l="-524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4090EE1-2FB4-4E2C-8246-2574114E7A55}"/>
              </a:ext>
            </a:extLst>
          </p:cNvPr>
          <p:cNvSpPr txBox="1"/>
          <p:nvPr/>
        </p:nvSpPr>
        <p:spPr>
          <a:xfrm>
            <a:off x="4503671" y="1495179"/>
            <a:ext cx="1493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such that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DE604F-A7D7-4DC2-99EA-4532B52DEB6C}"/>
                  </a:ext>
                </a:extLst>
              </p:cNvPr>
              <p:cNvSpPr txBox="1"/>
              <p:nvPr/>
            </p:nvSpPr>
            <p:spPr>
              <a:xfrm>
                <a:off x="4002114" y="1969867"/>
                <a:ext cx="10968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DE604F-A7D7-4DC2-99EA-4532B52DE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14" y="1969867"/>
                <a:ext cx="109686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94AE800E-67F4-44AF-80D6-C2EFA46A11DC}"/>
              </a:ext>
            </a:extLst>
          </p:cNvPr>
          <p:cNvSpPr txBox="1"/>
          <p:nvPr/>
        </p:nvSpPr>
        <p:spPr>
          <a:xfrm>
            <a:off x="3244134" y="1963659"/>
            <a:ext cx="7438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F177D5-A3FA-4344-8C87-C53DB9CA215D}"/>
                  </a:ext>
                </a:extLst>
              </p:cNvPr>
              <p:cNvSpPr txBox="1"/>
              <p:nvPr/>
            </p:nvSpPr>
            <p:spPr>
              <a:xfrm>
                <a:off x="2206828" y="1969867"/>
                <a:ext cx="1037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≼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F177D5-A3FA-4344-8C87-C53DB9CA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28" y="1969867"/>
                <a:ext cx="10373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3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0" grpId="0"/>
      <p:bldP spid="41" grpId="0"/>
      <p:bldP spid="42" grpId="0"/>
      <p:bldP spid="43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744" y="4347416"/>
            <a:ext cx="10515600" cy="1500187"/>
          </a:xfrm>
        </p:spPr>
        <p:txBody>
          <a:bodyPr/>
          <a:lstStyle/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/>
              <a:t>Examples Based on Cover </a:t>
            </a:r>
            <a:r>
              <a:rPr lang="en-IN" dirty="0" err="1"/>
              <a:t>Hasse</a:t>
            </a:r>
            <a:r>
              <a:rPr lang="en-IN" dirty="0"/>
              <a:t> Diagrams</a:t>
            </a:r>
          </a:p>
        </p:txBody>
      </p:sp>
    </p:spTree>
    <p:extLst>
      <p:ext uri="{BB962C8B-B14F-4D97-AF65-F5344CB8AC3E}">
        <p14:creationId xmlns:p14="http://schemas.microsoft.com/office/powerpoint/2010/main" val="194000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2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00668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1982584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675016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39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1955800" y="432466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6707496" y="1321839"/>
            <a:ext cx="4974988" cy="528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6094484" y="3732987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per definition, any element is not cover of itself.</a:t>
            </a:r>
          </a:p>
        </p:txBody>
      </p:sp>
      <p:sp>
        <p:nvSpPr>
          <p:cNvPr id="5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432050" y="432466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 there is no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2 is cover of 1.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r="-655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09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37" grpId="0"/>
      <p:bldP spid="38" grpId="0"/>
      <p:bldP spid="25" grpId="0" animBg="1"/>
      <p:bldP spid="39" grpId="1" animBg="1"/>
      <p:bldP spid="39" grpId="2" animBg="1"/>
      <p:bldP spid="46" grpId="0" animBg="1"/>
      <p:bldP spid="46" grpId="1" animBg="1"/>
      <p:bldP spid="52" grpId="0" animBg="1"/>
      <p:bldP spid="52" grpId="1" animBg="1"/>
      <p:bldP spid="5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1, 2, 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3, 4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14100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079565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578035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5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909726" y="432466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𝐑𝟑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</a:t>
                </a:r>
                <a:r>
                  <a:rPr lang="en-US" sz="2800" dirty="0"/>
                  <a:t>, 3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cover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</a:t>
                </a:r>
                <a:r>
                  <a:rPr lang="en-US" sz="2800" dirty="0"/>
                  <a:t> 1</a:t>
                </a:r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263069" y="4995081"/>
            <a:ext cx="1475255" cy="191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3" grpId="0" animBg="1"/>
      <p:bldP spid="3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1, 2, 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3, 4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02374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259675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397925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5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380070" y="432466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002060"/>
                    </a:solidFill>
                  </a:rPr>
                  <a:t>4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cover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1.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263069" y="4995081"/>
            <a:ext cx="2023056" cy="191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0FF-4E5A-40E1-9D06-33E9BFB2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Cartesian Product of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020607"/>
              </a:xfrm>
            </p:spPr>
            <p:txBody>
              <a:bodyPr/>
              <a:lstStyle/>
              <a:p>
                <a:pPr lvl="0"/>
                <a:r>
                  <a:rPr lang="en-US" dirty="0"/>
                  <a:t>For example: </a:t>
                </a:r>
                <a:endParaRPr lang="en-IN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2 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803275" lvl="1" indent="0">
                  <a:buNone/>
                </a:pPr>
                <a:r>
                  <a:rPr lang="en-US" dirty="0"/>
                  <a:t>Similarly, cartesian product of set B and A is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020607"/>
              </a:xfrm>
              <a:blipFill>
                <a:blip r:embed="rId2"/>
                <a:stretch>
                  <a:fillRect l="-971" b="-27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id="{C384BA0C-1E47-4813-95E5-3B54138EABF5}"/>
                  </a:ext>
                </a:extLst>
              </p:cNvPr>
              <p:cNvSpPr txBox="1"/>
              <p:nvPr/>
            </p:nvSpPr>
            <p:spPr>
              <a:xfrm>
                <a:off x="1010767" y="3576437"/>
                <a:ext cx="1442085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 Box 13">
                <a:extLst>
                  <a:ext uri="{FF2B5EF4-FFF2-40B4-BE49-F238E27FC236}">
                    <a16:creationId xmlns:a16="http://schemas.microsoft.com/office/drawing/2014/main" id="{C384BA0C-1E47-4813-95E5-3B54138E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67" y="3576437"/>
                <a:ext cx="1442085" cy="664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FE83A898-18F4-45D8-ABA7-DCC9B4B3C9A5}"/>
              </a:ext>
            </a:extLst>
          </p:cNvPr>
          <p:cNvSpPr/>
          <p:nvPr/>
        </p:nvSpPr>
        <p:spPr>
          <a:xfrm>
            <a:off x="2761521" y="2948575"/>
            <a:ext cx="1499329" cy="1672093"/>
          </a:xfrm>
          <a:prstGeom prst="arc">
            <a:avLst>
              <a:gd name="adj1" fmla="val 11673933"/>
              <a:gd name="adj2" fmla="val 20731724"/>
            </a:avLst>
          </a:prstGeom>
          <a:ln w="28575" cap="rnd">
            <a:solidFill>
              <a:schemeClr val="accent4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E953CE4-B66D-43CB-B104-15E4A371D997}"/>
              </a:ext>
            </a:extLst>
          </p:cNvPr>
          <p:cNvSpPr/>
          <p:nvPr/>
        </p:nvSpPr>
        <p:spPr>
          <a:xfrm>
            <a:off x="2761521" y="2884051"/>
            <a:ext cx="1844159" cy="1744237"/>
          </a:xfrm>
          <a:prstGeom prst="arc">
            <a:avLst>
              <a:gd name="adj1" fmla="val 11325481"/>
              <a:gd name="adj2" fmla="val 21073718"/>
            </a:avLst>
          </a:prstGeom>
          <a:ln w="28575" cap="rnd">
            <a:solidFill>
              <a:schemeClr val="accent4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F5F488E-5CA9-41B6-8A19-C54C53570A09}"/>
              </a:ext>
            </a:extLst>
          </p:cNvPr>
          <p:cNvSpPr/>
          <p:nvPr/>
        </p:nvSpPr>
        <p:spPr>
          <a:xfrm flipV="1">
            <a:off x="3199613" y="3096819"/>
            <a:ext cx="1406068" cy="1630574"/>
          </a:xfrm>
          <a:prstGeom prst="arc">
            <a:avLst>
              <a:gd name="adj1" fmla="val 11565138"/>
              <a:gd name="adj2" fmla="val 20750190"/>
            </a:avLst>
          </a:prstGeom>
          <a:ln w="28575" cap="rnd">
            <a:solidFill>
              <a:schemeClr val="accent1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E755929-2A54-46BE-9258-D880458F619E}"/>
              </a:ext>
            </a:extLst>
          </p:cNvPr>
          <p:cNvSpPr/>
          <p:nvPr/>
        </p:nvSpPr>
        <p:spPr>
          <a:xfrm flipV="1">
            <a:off x="3200650" y="3243367"/>
            <a:ext cx="1060200" cy="1387633"/>
          </a:xfrm>
          <a:prstGeom prst="arc">
            <a:avLst>
              <a:gd name="adj1" fmla="val 11877463"/>
              <a:gd name="adj2" fmla="val 20369990"/>
            </a:avLst>
          </a:prstGeom>
          <a:ln w="28575" cap="rnd">
            <a:solidFill>
              <a:schemeClr val="accent1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95814632-AEB9-4173-A116-BF831B7CCC28}"/>
                  </a:ext>
                </a:extLst>
              </p:cNvPr>
              <p:cNvSpPr txBox="1"/>
              <p:nvPr/>
            </p:nvSpPr>
            <p:spPr>
              <a:xfrm>
                <a:off x="2311480" y="3578342"/>
                <a:ext cx="1346200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  <m:r>
                            <a:rPr lang="en-IN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95814632-AEB9-4173-A116-BF831B7CC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80" y="3578342"/>
                <a:ext cx="1346200" cy="664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C0D5E26E-11D1-4AEC-BE17-14D84FC284F8}"/>
                  </a:ext>
                </a:extLst>
              </p:cNvPr>
              <p:cNvSpPr txBox="1"/>
              <p:nvPr/>
            </p:nvSpPr>
            <p:spPr>
              <a:xfrm>
                <a:off x="3402175" y="3578342"/>
                <a:ext cx="1681018" cy="66413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C0D5E26E-11D1-4AEC-BE17-14D84FC2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175" y="3578342"/>
                <a:ext cx="1681018" cy="6641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3">
                <a:extLst>
                  <a:ext uri="{FF2B5EF4-FFF2-40B4-BE49-F238E27FC236}">
                    <a16:creationId xmlns:a16="http://schemas.microsoft.com/office/drawing/2014/main" id="{BFDB8067-A3A2-4C60-9EB8-E3D6B8CE6F53}"/>
                  </a:ext>
                </a:extLst>
              </p:cNvPr>
              <p:cNvSpPr txBox="1"/>
              <p:nvPr/>
            </p:nvSpPr>
            <p:spPr>
              <a:xfrm>
                <a:off x="1010767" y="5054484"/>
                <a:ext cx="1442085" cy="540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 Box 13">
                <a:extLst>
                  <a:ext uri="{FF2B5EF4-FFF2-40B4-BE49-F238E27FC236}">
                    <a16:creationId xmlns:a16="http://schemas.microsoft.com/office/drawing/2014/main" id="{BFDB8067-A3A2-4C60-9EB8-E3D6B8CE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67" y="5054484"/>
                <a:ext cx="1442085" cy="54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E0A6727F-786A-4F45-81B9-83AE181966E9}"/>
                  </a:ext>
                </a:extLst>
              </p:cNvPr>
              <p:cNvSpPr txBox="1"/>
              <p:nvPr/>
            </p:nvSpPr>
            <p:spPr>
              <a:xfrm>
                <a:off x="2311480" y="5043054"/>
                <a:ext cx="4622886" cy="540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                                              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  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E0A6727F-786A-4F45-81B9-83AE1819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80" y="5043054"/>
                <a:ext cx="4622886" cy="54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267056-0631-437D-8648-311671527564}"/>
                  </a:ext>
                </a:extLst>
              </p:cNvPr>
              <p:cNvSpPr txBox="1"/>
              <p:nvPr/>
            </p:nvSpPr>
            <p:spPr>
              <a:xfrm>
                <a:off x="2402616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267056-0631-437D-8648-311671527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616" y="5007970"/>
                <a:ext cx="1044000" cy="523220"/>
              </a:xfrm>
              <a:prstGeom prst="rect">
                <a:avLst/>
              </a:prstGeom>
              <a:blipFill>
                <a:blip r:embed="rId8"/>
                <a:stretch>
                  <a:fillRect r="-4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635F58-5815-4548-8835-7CBF87816EBE}"/>
                  </a:ext>
                </a:extLst>
              </p:cNvPr>
              <p:cNvSpPr txBox="1"/>
              <p:nvPr/>
            </p:nvSpPr>
            <p:spPr>
              <a:xfrm>
                <a:off x="3561680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635F58-5815-4548-8835-7CBF8781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680" y="5007970"/>
                <a:ext cx="104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C0E544-70CD-46D1-B6BB-2F9E4D78DDC2}"/>
                  </a:ext>
                </a:extLst>
              </p:cNvPr>
              <p:cNvSpPr txBox="1"/>
              <p:nvPr/>
            </p:nvSpPr>
            <p:spPr>
              <a:xfrm>
                <a:off x="4643737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C0E544-70CD-46D1-B6BB-2F9E4D78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37" y="5007970"/>
                <a:ext cx="104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5A7300-AADA-4A20-A14B-E7C34DB13CC1}"/>
                  </a:ext>
                </a:extLst>
              </p:cNvPr>
              <p:cNvSpPr txBox="1"/>
              <p:nvPr/>
            </p:nvSpPr>
            <p:spPr>
              <a:xfrm>
                <a:off x="5725793" y="5007970"/>
                <a:ext cx="10440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5A7300-AADA-4A20-A14B-E7C34DB1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93" y="5007970"/>
                <a:ext cx="104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9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2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32643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09342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56418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39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187816" y="4897870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6707496" y="1321839"/>
            <a:ext cx="4974988" cy="528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6094484" y="3732987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p:sp>
        <p:nvSpPr>
          <p:cNvPr id="5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666943" y="4897870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3 is cover of 1.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r="-655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23299" y="480077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728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6" grpId="0" animBg="1"/>
      <p:bldP spid="46" grpId="1" animBg="1"/>
      <p:bldP spid="52" grpId="1" animBg="1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1, 2, 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3, 4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63204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148838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508762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5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125360" y="4890746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is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that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and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So, 4 is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cover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charset="0"/>
                  </a:rPr>
                  <a:t>of 2.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3709239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201346" y="5513445"/>
            <a:ext cx="1899577" cy="2266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23299" y="480077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091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3" grpId="0" animBg="1"/>
      <p:bldP spid="3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1, 2, 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3, 4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47740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162693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494907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39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371654" y="543120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6707496" y="1321839"/>
            <a:ext cx="4974988" cy="528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6094484" y="3732987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4 is cover of 1.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84" y="4787420"/>
                <a:ext cx="5588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2293" t="-4386" r="-655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23299" y="480077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850591" y="5431202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4623299" y="534941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919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6" grpId="0" animBg="1"/>
      <p:bldP spid="46" grpId="1" animBg="1"/>
      <p:bldP spid="22" grpId="0" animBg="1"/>
      <p:bldP spid="22" grpId="1" animBg="1"/>
      <p:bldP spid="2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poset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𝐚𝐑𝐛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is known as cover of an element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if there is </a:t>
                </a:r>
                <a:r>
                  <a:rPr lang="en-US" dirty="0">
                    <a:solidFill>
                      <a:srgbClr val="C00000"/>
                    </a:solidFill>
                  </a:rPr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𝐚𝐑𝐜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𝐜𝐑𝐛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0" dirty="0"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1169551"/>
              </a:xfrm>
              <a:blipFill rotWithShape="0">
                <a:blip r:embed="rId3"/>
                <a:stretch>
                  <a:fillRect l="-920" r="-1022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 3" panose="05040102010807070707" pitchFamily="18" charset="2"/>
                  <a:buNone/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Consider 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2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find cover of 1, 2, 3, and 4 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20" y="2466604"/>
                <a:ext cx="9326880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373" t="-7051" r="-130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4045"/>
              </p:ext>
            </p:extLst>
          </p:nvPr>
        </p:nvGraphicFramePr>
        <p:xfrm>
          <a:off x="192580" y="3693344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148838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508762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03218" y="427105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218" y="4817623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470" y="5362165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0470" y="591282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97736" y="4264489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1,   2,   3,   4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210" y="481348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2,   3,   4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1462" y="536946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3,   4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38324" y="591810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60020" y="251951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 </a:t>
            </a:r>
          </a:p>
        </p:txBody>
      </p:sp>
      <p:sp>
        <p:nvSpPr>
          <p:cNvPr id="46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6707496" y="1321839"/>
            <a:ext cx="4974988" cy="528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6094484" y="3732987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23300" y="426448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23299" y="480077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3299" y="5349419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77891" y="5938248"/>
            <a:ext cx="27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27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684673" y="5999989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7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24" grpId="0"/>
      <p:bldP spid="27" grpId="0" animBg="1"/>
      <p:bldP spid="2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{2,   4,   6,   8,   10,   12 },  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poset</a:t>
                </a:r>
                <a:r>
                  <a:rPr lang="en-US" dirty="0"/>
                  <a:t> and find cover of each elements.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  <a:blipFill rotWithShape="0">
                <a:blip r:embed="rId2"/>
                <a:stretch>
                  <a:fillRect l="-971" r="-1074" b="-10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498503" y="5437490"/>
            <a:ext cx="184731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72323"/>
              </p:ext>
            </p:extLst>
          </p:nvPr>
        </p:nvGraphicFramePr>
        <p:xfrm>
          <a:off x="266732" y="1985729"/>
          <a:ext cx="6280943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0064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010863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730016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2,  4,  6,  8,  10,  12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4,  8,  12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604000" y="1960529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04000" y="3014962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</a:t>
                </a:r>
                <a:r>
                  <a:rPr lang="en-US" sz="2800" dirty="0"/>
                  <a:t>, </a:t>
                </a:r>
                <a:r>
                  <a:rPr lang="en-US" sz="2800" dirty="0">
                    <a:solidFill>
                      <a:srgbClr val="002060"/>
                    </a:solidFill>
                  </a:rPr>
                  <a:t>4 is cover of 2.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3014962"/>
                <a:ext cx="5588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181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1893103" y="2615224"/>
            <a:ext cx="469900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363003" y="2615224"/>
            <a:ext cx="395437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5496756" y="2553483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604000" y="4601135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 4 is related with 8 and 12. 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8 and 12 is not cover of 2.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4601135"/>
                <a:ext cx="5588000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2181" t="-4846" r="-21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147422" y="2615224"/>
            <a:ext cx="395437" cy="399738"/>
          </a:xfrm>
          <a:prstGeom prst="roundRect">
            <a:avLst/>
          </a:prstGeom>
          <a:solidFill>
            <a:srgbClr val="00A9BE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4223230" y="2615224"/>
            <a:ext cx="395437" cy="399738"/>
          </a:xfrm>
          <a:prstGeom prst="roundRect">
            <a:avLst/>
          </a:prstGeom>
          <a:solidFill>
            <a:srgbClr val="00A9BE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6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4" grpId="0" animBg="1"/>
      <p:bldP spid="34" grpId="1" animBg="1"/>
      <p:bldP spid="37" grpId="0"/>
      <p:bldP spid="40" grpId="1" animBg="1"/>
      <p:bldP spid="4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1124667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{2,   4,   6,   8,   10,   12 }, 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poset</a:t>
                </a:r>
                <a:r>
                  <a:rPr lang="en-US" dirty="0"/>
                  <a:t> and find cover of each elements.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1124667"/>
              </a:xfrm>
              <a:blipFill rotWithShape="0">
                <a:blip r:embed="rId2"/>
                <a:stretch>
                  <a:fillRect l="-971" r="-1074" b="-14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6732" y="1985729"/>
          <a:ext cx="6280943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0064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010863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730016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2,  4,  6,  8,  10,  12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4,  8,  12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3363" y="3307721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10 is cover of 2.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63" y="3307721"/>
                <a:ext cx="5588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181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140513" y="2553483"/>
            <a:ext cx="33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40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147422" y="2615224"/>
            <a:ext cx="395437" cy="399738"/>
          </a:xfrm>
          <a:prstGeom prst="roundRect">
            <a:avLst/>
          </a:prstGeom>
          <a:solidFill>
            <a:srgbClr val="00A9BE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4223230" y="2615224"/>
            <a:ext cx="395437" cy="399738"/>
          </a:xfrm>
          <a:prstGeom prst="roundRect">
            <a:avLst/>
          </a:prstGeom>
          <a:solidFill>
            <a:srgbClr val="00A9BE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732778" y="2615224"/>
            <a:ext cx="395437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306519" y="255878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6</a:t>
            </a:r>
          </a:p>
        </p:txBody>
      </p:sp>
      <p:sp>
        <p:nvSpPr>
          <p:cNvPr id="17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661510" y="2601576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638532" y="2564093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63363" y="1922726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6 is cover of 2.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63" y="1922726"/>
                <a:ext cx="5588000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2181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 animBg="1"/>
      <p:bldP spid="41" grpId="0" animBg="1"/>
      <p:bldP spid="14" grpId="0" animBg="1"/>
      <p:bldP spid="14" grpId="1" animBg="1"/>
      <p:bldP spid="16" grpId="0"/>
      <p:bldP spid="17" grpId="0" animBg="1"/>
      <p:bldP spid="17" grpId="1" animBg="1"/>
      <p:bldP spid="18" grpId="0"/>
      <p:bldP spid="2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{2,   4,   6,   8,   10,   12 }, 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poset</a:t>
                </a:r>
                <a:r>
                  <a:rPr lang="en-US" dirty="0"/>
                  <a:t> and find cover of each elements.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  <a:blipFill rotWithShape="0">
                <a:blip r:embed="rId2"/>
                <a:stretch>
                  <a:fillRect l="-971" r="-1074" b="-10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6732" y="1985729"/>
          <a:ext cx="6280943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0064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010863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730016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2,  4,  6,  8,  10,  12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4,  8,  12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04000" y="2948386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8 is cover of 4.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2948386"/>
                <a:ext cx="5588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181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140513" y="2553483"/>
            <a:ext cx="33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519" y="255878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6</a:t>
            </a:r>
          </a:p>
        </p:txBody>
      </p:sp>
      <p:sp>
        <p:nvSpPr>
          <p:cNvPr id="17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624280" y="3162444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638532" y="2564093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4000" y="1960529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p:sp>
        <p:nvSpPr>
          <p:cNvPr id="19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063285" y="3164716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5323120" y="3117663"/>
            <a:ext cx="33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23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502289" y="3162868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04000" y="4367131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12 is cover of 4.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4367131"/>
                <a:ext cx="5588000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2181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497697" y="3131183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12</a:t>
            </a:r>
          </a:p>
        </p:txBody>
      </p:sp>
    </p:spTree>
    <p:extLst>
      <p:ext uri="{BB962C8B-B14F-4D97-AF65-F5344CB8AC3E}">
        <p14:creationId xmlns:p14="http://schemas.microsoft.com/office/powerpoint/2010/main" val="14762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 animBg="1"/>
      <p:bldP spid="17" grpId="1" animBg="1"/>
      <p:bldP spid="19" grpId="0" animBg="1"/>
      <p:bldP spid="19" grpId="1" animBg="1"/>
      <p:bldP spid="21" grpId="0"/>
      <p:bldP spid="23" grpId="0" animBg="1"/>
      <p:bldP spid="23" grpId="1" animBg="1"/>
      <p:bldP spid="25" grpId="0"/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{2,   4,   6,   8,   10,   12 },  |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poset</a:t>
                </a:r>
                <a:r>
                  <a:rPr lang="en-US" dirty="0"/>
                  <a:t> and find cover of each elements.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  <a:blipFill rotWithShape="0">
                <a:blip r:embed="rId2"/>
                <a:stretch>
                  <a:fillRect l="-971" r="-1074" b="-10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36316"/>
              </p:ext>
            </p:extLst>
          </p:nvPr>
        </p:nvGraphicFramePr>
        <p:xfrm>
          <a:off x="266732" y="1985729"/>
          <a:ext cx="6355741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0064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010863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04814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2,  4,  6,  8,  10,  12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4,  8,  12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6,  12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3619" y="2931029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but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there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is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such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𝐚𝐑𝐜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𝐜𝐑𝐛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So, 12 is cover of 6.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19" y="2931029"/>
                <a:ext cx="5588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2181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4988113" y="2553483"/>
            <a:ext cx="33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54119" y="255878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132" y="2564093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3619" y="1943172"/>
            <a:ext cx="5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As we know, any element is not cover of itself.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59845" y="3113646"/>
            <a:ext cx="33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5851" y="3100307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, 12</a:t>
            </a:r>
          </a:p>
        </p:txBody>
      </p:sp>
      <p:sp>
        <p:nvSpPr>
          <p:cNvPr id="20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2848039" y="3700123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40">
            <a:extLst>
              <a:ext uri="{FF2B5EF4-FFF2-40B4-BE49-F238E27FC236}">
                <a16:creationId xmlns:a16="http://schemas.microsoft.com/office/drawing/2014/main" id="{50C74CB2-AF70-4F0E-880F-DE637CD52951}"/>
              </a:ext>
            </a:extLst>
          </p:cNvPr>
          <p:cNvSpPr/>
          <p:nvPr/>
        </p:nvSpPr>
        <p:spPr>
          <a:xfrm>
            <a:off x="3291230" y="3700123"/>
            <a:ext cx="430491" cy="399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5059845" y="3660470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663619" y="4349774"/>
                <a:ext cx="5588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8, 10, 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12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are only related with itself so no cover for 8, 10, and 12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19" y="4349774"/>
                <a:ext cx="5588000" cy="1384995"/>
              </a:xfrm>
              <a:prstGeom prst="rect">
                <a:avLst/>
              </a:prstGeom>
              <a:blipFill rotWithShape="0">
                <a:blip r:embed="rId4"/>
                <a:stretch>
                  <a:fillRect l="-2181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059845" y="4220633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5169" y="4780796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5169" y="5288613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22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20" grpId="0" animBg="1"/>
      <p:bldP spid="20" grpId="1" animBg="1"/>
      <p:bldP spid="22" grpId="0" animBg="1"/>
      <p:bldP spid="22" grpId="1" animBg="1"/>
      <p:bldP spid="27" grpId="0"/>
      <p:bldP spid="28" grpId="0"/>
      <p:bldP spid="29" grpId="0"/>
      <p:bldP spid="17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21322"/>
                <a:ext cx="11929641" cy="6576159"/>
              </a:xfrm>
            </p:spPr>
            <p:txBody>
              <a:bodyPr>
                <a:spAutoFit/>
              </a:bodyPr>
              <a:lstStyle/>
              <a:p>
                <a:pPr lvl="0"/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</a:t>
                </a:r>
                <a:r>
                  <a:rPr lang="en-US" dirty="0" err="1"/>
                  <a:t>poset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representation of </a:t>
                </a:r>
                <a:r>
                  <a:rPr lang="en-US" dirty="0" err="1">
                    <a:solidFill>
                      <a:srgbClr val="C00000"/>
                    </a:solidFill>
                  </a:rPr>
                  <a:t>poset</a:t>
                </a:r>
                <a:r>
                  <a:rPr lang="en-US" dirty="0">
                    <a:solidFill>
                      <a:srgbClr val="C00000"/>
                    </a:solidFill>
                  </a:rPr>
                  <a:t> as diagram</a:t>
                </a:r>
                <a:r>
                  <a:rPr lang="en-US" dirty="0"/>
                  <a:t> in plane is known as </a:t>
                </a:r>
                <a:r>
                  <a:rPr lang="en-US" dirty="0" err="1"/>
                  <a:t>Hasse</a:t>
                </a:r>
                <a:r>
                  <a:rPr lang="en-US" dirty="0"/>
                  <a:t> diagram.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For Obtaining Hasse Diagrams we follows following steps:</a:t>
                </a:r>
                <a:r>
                  <a:rPr lang="en-US" sz="2400" dirty="0"/>
                  <a:t>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Each element is represented by a </a:t>
                </a:r>
                <a:r>
                  <a:rPr lang="en-US" dirty="0">
                    <a:solidFill>
                      <a:srgbClr val="C00000"/>
                    </a:solidFill>
                  </a:rPr>
                  <a:t>small circle or a dot</a:t>
                </a:r>
                <a:r>
                  <a:rPr lang="en-US" dirty="0"/>
                  <a:t>.</a:t>
                </a:r>
                <a:endParaRPr lang="en-IN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is cover of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then the circle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drawn </a:t>
                </a:r>
                <a:r>
                  <a:rPr lang="en-US" dirty="0">
                    <a:solidFill>
                      <a:srgbClr val="C00000"/>
                    </a:solidFill>
                  </a:rPr>
                  <a:t>below</a:t>
                </a:r>
                <a:r>
                  <a:rPr lang="en-US" dirty="0"/>
                  <a:t> the circle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All the covers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must be </a:t>
                </a:r>
                <a:r>
                  <a:rPr lang="en-US" dirty="0">
                    <a:solidFill>
                      <a:srgbClr val="C00000"/>
                    </a:solidFill>
                  </a:rPr>
                  <a:t>above </a:t>
                </a:r>
                <a:r>
                  <a:rPr lang="en-US" dirty="0"/>
                  <a:t>the circle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Draw </a:t>
                </a:r>
                <a:r>
                  <a:rPr lang="en-US" dirty="0">
                    <a:solidFill>
                      <a:srgbClr val="C00000"/>
                    </a:solidFill>
                  </a:rPr>
                  <a:t>line </a:t>
                </a:r>
                <a:r>
                  <a:rPr lang="en-US" dirty="0"/>
                  <a:t>between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𝐑</m:t>
                    </m:r>
                    <m:r>
                      <m:rPr>
                        <m:sty m:val="p"/>
                      </m:rPr>
                      <a:rPr lang="en-GB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then </a:t>
                </a:r>
                <a:r>
                  <a:rPr lang="en-GB" dirty="0">
                    <a:solidFill>
                      <a:srgbClr val="C00000"/>
                    </a:solidFill>
                  </a:rPr>
                  <a:t>no line </a:t>
                </a:r>
                <a:r>
                  <a:rPr lang="en-GB" dirty="0"/>
                  <a:t>is there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1322"/>
                <a:ext cx="11929641" cy="6576159"/>
              </a:xfrm>
              <a:blipFill rotWithShape="0">
                <a:blip r:embed="rId2"/>
                <a:stretch>
                  <a:fillRect l="-920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>
            <a:off x="1498600" y="5969000"/>
            <a:ext cx="2413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7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</a:t>
            </a:r>
            <a:r>
              <a:rPr lang="en-IN" dirty="0" err="1"/>
              <a:t>Hasse</a:t>
            </a:r>
            <a:r>
              <a:rPr lang="en-IN" dirty="0"/>
              <a:t> Diagrams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84518"/>
              </p:ext>
            </p:extLst>
          </p:nvPr>
        </p:nvGraphicFramePr>
        <p:xfrm>
          <a:off x="278213" y="2445868"/>
          <a:ext cx="54864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07706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58054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7901" y="2996284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7901" y="354284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153" y="4087391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153" y="4638054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679" y="3002325"/>
            <a:ext cx="1353256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1, 2, 3, 4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3399" y="3538715"/>
            <a:ext cx="1023036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2, 3, 4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77898" y="4094687"/>
            <a:ext cx="692818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43007" y="4643327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3936" y="4125278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63936" y="3573440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66684" y="3031009"/>
            <a:ext cx="362599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8018" y="4638054"/>
            <a:ext cx="274434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32" name="Oval 31"/>
          <p:cNvSpPr/>
          <p:nvPr/>
        </p:nvSpPr>
        <p:spPr>
          <a:xfrm>
            <a:off x="6908448" y="5395326"/>
            <a:ext cx="244526" cy="234429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160196" y="5250930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34" name="Straight Connector 33"/>
          <p:cNvCxnSpPr>
            <a:stCxn id="35" idx="4"/>
            <a:endCxn id="32" idx="0"/>
          </p:cNvCxnSpPr>
          <p:nvPr/>
        </p:nvCxnSpPr>
        <p:spPr>
          <a:xfrm flipH="1">
            <a:off x="7030711" y="4639442"/>
            <a:ext cx="3485" cy="75588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908196" y="4387442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160196" y="4254935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37" name="Straight Connector 36"/>
          <p:cNvCxnSpPr>
            <a:stCxn id="38" idx="4"/>
            <a:endCxn id="35" idx="0"/>
          </p:cNvCxnSpPr>
          <p:nvPr/>
        </p:nvCxnSpPr>
        <p:spPr>
          <a:xfrm flipH="1">
            <a:off x="7034196" y="3625581"/>
            <a:ext cx="2971" cy="76186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911167" y="3373581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7160196" y="3237971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40" name="Straight Connector 39"/>
          <p:cNvCxnSpPr>
            <a:stCxn id="41" idx="4"/>
            <a:endCxn id="38" idx="0"/>
          </p:cNvCxnSpPr>
          <p:nvPr/>
        </p:nvCxnSpPr>
        <p:spPr>
          <a:xfrm>
            <a:off x="7037167" y="2610360"/>
            <a:ext cx="0" cy="76322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911167" y="2358360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7160196" y="2222750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4</a:t>
            </a:r>
            <a:endParaRPr lang="en-GB" sz="2800" b="1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s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et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 </m:t>
                    </m:r>
                    <m:sSub>
                      <m:sSubPr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I</m:t>
                        </m:r>
                      </m:e>
                      <m:sub>
                        <m:r>
                          <a:rPr lang="en-IN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4</m:t>
                        </m:r>
                      </m:sub>
                    </m:sSub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Mangal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1, 2, </m:t>
                        </m:r>
                        <m:r>
                          <a:rPr lang="en-IN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3, 4</m:t>
                        </m:r>
                        <m:r>
                          <a:rPr lang="en-US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with natural ordering “less than or equal to” as relation and draw </a:t>
                </a:r>
                <a:r>
                  <a:rPr lang="en-US" altLang="en-US" dirty="0" err="1">
                    <a:ea typeface="Calibri" panose="020F0502020204030204" pitchFamily="34" charset="0"/>
                    <a:cs typeface="Mangal"/>
                  </a:rPr>
                  <a:t>Hasse</a:t>
                </a:r>
                <a:r>
                  <a:rPr lang="en-US" altLang="en-US" dirty="0">
                    <a:ea typeface="Calibri" panose="020F0502020204030204" pitchFamily="34" charset="0"/>
                    <a:cs typeface="Mangal"/>
                  </a:rPr>
                  <a:t> Diagrams.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1169551"/>
              </a:xfrm>
              <a:blipFill rotWithShape="0">
                <a:blip r:embed="rId2"/>
                <a:stretch>
                  <a:fillRect l="-971" r="-1074" b="-10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8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2" grpId="0" animBg="1"/>
      <p:bldP spid="33" grpId="0"/>
      <p:bldP spid="35" grpId="0" animBg="1"/>
      <p:bldP spid="36" grpId="0"/>
      <p:bldP spid="38" grpId="0" animBg="1"/>
      <p:bldP spid="39" grpId="0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0FF-4E5A-40E1-9D06-33E9BFB2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Properties of Cartesian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0"/>
                <a:r>
                  <a:rPr lang="en-GB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8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1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467256" cy="112466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fontAlgn="base">
                  <a:lnSpc>
                    <a:spcPct val="125000"/>
                  </a:lnSpc>
                  <a:buNone/>
                </a:pPr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US" b="0" i="0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 and the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 be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b="0" i="0" smtClean="0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 if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. Draw the Hasse diagram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. 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467256" cy="1124667"/>
              </a:xfrm>
              <a:prstGeom prst="rect">
                <a:avLst/>
              </a:prstGeom>
              <a:blipFill rotWithShape="0">
                <a:blip r:embed="rId3"/>
                <a:stretch>
                  <a:fillRect l="-1223" r="-1165" b="-1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3931"/>
              </p:ext>
            </p:extLst>
          </p:nvPr>
        </p:nvGraphicFramePr>
        <p:xfrm>
          <a:off x="83178" y="2594087"/>
          <a:ext cx="6949440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56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22733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815045" y="3147440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5045" y="3689622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IN" dirty="0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6648" y="4238763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6077" y="478790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61543" y="3145265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2, 6, 12, 24, 36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25733" y="4238009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937932" y="368962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941781" y="314089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61543" y="3689622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3, 6, 12, 24, 36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626652" y="4238763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6, 12, 24, 36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786752" y="478790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12, 24, 36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2458" y="478790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24, 36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6076" y="534097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94102" y="534097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81213" y="5334949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7680" y="5883154"/>
            <a:ext cx="53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94102" y="5883154"/>
            <a:ext cx="538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980554" y="5881994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91" name="Oval 90"/>
          <p:cNvSpPr/>
          <p:nvPr/>
        </p:nvSpPr>
        <p:spPr>
          <a:xfrm flipH="1" flipV="1">
            <a:off x="8091374" y="5606169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8027258" y="5884280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 flipH="1" flipV="1">
            <a:off x="9975767" y="5608739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Text Box 2"/>
          <p:cNvSpPr txBox="1">
            <a:spLocks noChangeArrowheads="1"/>
          </p:cNvSpPr>
          <p:nvPr/>
        </p:nvSpPr>
        <p:spPr bwMode="auto">
          <a:xfrm>
            <a:off x="9911651" y="5883154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95" name="Straight Connector 94"/>
          <p:cNvCxnSpPr>
            <a:stCxn id="97" idx="1"/>
            <a:endCxn id="93" idx="5"/>
          </p:cNvCxnSpPr>
          <p:nvPr/>
        </p:nvCxnSpPr>
        <p:spPr>
          <a:xfrm>
            <a:off x="9248665" y="4881510"/>
            <a:ext cx="764007" cy="7641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7" idx="7"/>
            <a:endCxn id="91" idx="3"/>
          </p:cNvCxnSpPr>
          <p:nvPr/>
        </p:nvCxnSpPr>
        <p:spPr>
          <a:xfrm flipH="1">
            <a:off x="8306469" y="4881510"/>
            <a:ext cx="764006" cy="76809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flipH="1" flipV="1">
            <a:off x="9033570" y="4666415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8975319" y="4918415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6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99" name="Straight Connector 98"/>
          <p:cNvCxnSpPr>
            <a:stCxn id="100" idx="0"/>
            <a:endCxn id="97" idx="4"/>
          </p:cNvCxnSpPr>
          <p:nvPr/>
        </p:nvCxnSpPr>
        <p:spPr>
          <a:xfrm>
            <a:off x="9156240" y="3970834"/>
            <a:ext cx="3330" cy="69558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 flipH="1" flipV="1">
            <a:off x="9030240" y="3718834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Text Box 2"/>
          <p:cNvSpPr txBox="1">
            <a:spLocks noChangeArrowheads="1"/>
          </p:cNvSpPr>
          <p:nvPr/>
        </p:nvSpPr>
        <p:spPr bwMode="auto">
          <a:xfrm>
            <a:off x="8868340" y="3138173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12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 flipH="1" flipV="1">
            <a:off x="8091374" y="2774445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Oval 102"/>
          <p:cNvSpPr/>
          <p:nvPr/>
        </p:nvSpPr>
        <p:spPr>
          <a:xfrm flipH="1" flipV="1">
            <a:off x="9975767" y="2774445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4" name="Straight Connector 103"/>
          <p:cNvCxnSpPr>
            <a:stCxn id="102" idx="1"/>
            <a:endCxn id="100" idx="5"/>
          </p:cNvCxnSpPr>
          <p:nvPr/>
        </p:nvCxnSpPr>
        <p:spPr>
          <a:xfrm>
            <a:off x="8306469" y="2989540"/>
            <a:ext cx="768096" cy="766199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7"/>
            <a:endCxn id="100" idx="3"/>
          </p:cNvCxnSpPr>
          <p:nvPr/>
        </p:nvCxnSpPr>
        <p:spPr>
          <a:xfrm flipH="1">
            <a:off x="9245335" y="2989540"/>
            <a:ext cx="767337" cy="766199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6" name="Text Box 2"/>
          <p:cNvSpPr txBox="1">
            <a:spLocks noChangeArrowheads="1"/>
          </p:cNvSpPr>
          <p:nvPr/>
        </p:nvSpPr>
        <p:spPr bwMode="auto">
          <a:xfrm>
            <a:off x="7929474" y="2256524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24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9813867" y="2247496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36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86418" y="805370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86418" y="200754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37012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 animBg="1"/>
      <p:bldP spid="92" grpId="0"/>
      <p:bldP spid="93" grpId="0" animBg="1"/>
      <p:bldP spid="94" grpId="0"/>
      <p:bldP spid="97" grpId="0" animBg="1"/>
      <p:bldP spid="98" grpId="0"/>
      <p:bldP spid="100" grpId="0" animBg="1"/>
      <p:bldP spid="101" grpId="0"/>
      <p:bldP spid="102" grpId="0" animBg="1"/>
      <p:bldP spid="103" grpId="0" animBg="1"/>
      <p:bldP spid="106" grpId="0"/>
      <p:bldP spid="107" grpId="0"/>
      <p:bldP spid="42" grpId="0" animBg="1"/>
      <p:bldP spid="4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2 (1)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467256" cy="11695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be a relation on a </a:t>
                </a:r>
                <a:r>
                  <a:rPr lang="en-US" dirty="0">
                    <a:solidFill>
                      <a:srgbClr val="FF0000"/>
                    </a:solidFill>
                  </a:rPr>
                  <a:t>set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i="0" dirty="0">
                    <a:latin typeface="+mj-lt"/>
                  </a:rPr>
                  <a:t>power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 Then, draw Hasse diagram for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,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  and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467256" cy="1169551"/>
              </a:xfrm>
              <a:prstGeom prst="rect">
                <a:avLst/>
              </a:prstGeom>
              <a:blipFill rotWithShape="0">
                <a:blip r:embed="rId3"/>
                <a:stretch>
                  <a:fillRect l="-1223" r="-1165" b="-9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37658" y="1927456"/>
                <a:ext cx="219456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1927456"/>
                <a:ext cx="2194560" cy="6309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76102"/>
              </p:ext>
            </p:extLst>
          </p:nvPr>
        </p:nvGraphicFramePr>
        <p:xfrm>
          <a:off x="159379" y="2682137"/>
          <a:ext cx="5486400" cy="1700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209748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447852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67991" y="3249719"/>
                <a:ext cx="519693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91" y="3249719"/>
                <a:ext cx="519693" cy="5486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496066" y="3249719"/>
                <a:ext cx="814647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66" y="3249719"/>
                <a:ext cx="814647" cy="548640"/>
              </a:xfrm>
              <a:prstGeom prst="rect">
                <a:avLst/>
              </a:prstGeom>
              <a:blipFill rotWithShape="0">
                <a:blip r:embed="rId6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785958" y="3820131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58" y="3820131"/>
                <a:ext cx="490840" cy="5486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657969" y="3820131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969" y="3820131"/>
                <a:ext cx="490840" cy="5486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446464" y="3249719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464" y="3249719"/>
                <a:ext cx="490840" cy="5486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4554667" y="3820131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sp>
        <p:nvSpPr>
          <p:cNvPr id="60" name="Oval 59"/>
          <p:cNvSpPr/>
          <p:nvPr/>
        </p:nvSpPr>
        <p:spPr>
          <a:xfrm flipH="1" flipV="1">
            <a:off x="7837506" y="3041270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 60"/>
          <p:cNvSpPr/>
          <p:nvPr/>
        </p:nvSpPr>
        <p:spPr>
          <a:xfrm flipH="1" flipV="1">
            <a:off x="7837506" y="4510016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2" name="Straight Connector 61"/>
          <p:cNvCxnSpPr>
            <a:stCxn id="60" idx="0"/>
            <a:endCxn id="61" idx="4"/>
          </p:cNvCxnSpPr>
          <p:nvPr/>
        </p:nvCxnSpPr>
        <p:spPr>
          <a:xfrm>
            <a:off x="7963506" y="3293270"/>
            <a:ext cx="0" cy="121674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7757555" y="2567536"/>
                <a:ext cx="487633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A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7555" y="2567536"/>
                <a:ext cx="487633" cy="5486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Box 2"/>
              <p:cNvSpPr txBox="1">
                <a:spLocks noChangeArrowheads="1"/>
              </p:cNvSpPr>
              <p:nvPr/>
            </p:nvSpPr>
            <p:spPr bwMode="auto">
              <a:xfrm>
                <a:off x="7743128" y="4710332"/>
                <a:ext cx="516488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ϕ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3128" y="4710332"/>
                <a:ext cx="516488" cy="5486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86418" y="805370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86418" y="200728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956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3" grpId="0"/>
      <p:bldP spid="64" grpId="0"/>
      <p:bldP spid="20" grpId="0" animBg="1"/>
      <p:bldP spid="2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2 (2)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724741" y="780850"/>
                <a:ext cx="246888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41" y="780850"/>
                <a:ext cx="2468880" cy="6309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445818"/>
              </p:ext>
            </p:extLst>
          </p:nvPr>
        </p:nvGraphicFramePr>
        <p:xfrm>
          <a:off x="246463" y="1535531"/>
          <a:ext cx="6400800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16255" y="2099496"/>
                <a:ext cx="519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55" y="2099496"/>
                <a:ext cx="51969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2042" y="2670996"/>
                <a:ext cx="719171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42" y="2670996"/>
                <a:ext cx="719171" cy="5486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86642" y="3231066"/>
                <a:ext cx="741613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" y="3231066"/>
                <a:ext cx="741613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443139" y="2095025"/>
                <a:ext cx="2009716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139" y="2095025"/>
                <a:ext cx="2009716" cy="548640"/>
              </a:xfrm>
              <a:prstGeom prst="rect">
                <a:avLst/>
              </a:prstGeom>
              <a:blipFill rotWithShape="0">
                <a:blip r:embed="rId7"/>
                <a:stretch>
                  <a:fillRect t="-12222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3212" y="3802566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12" y="3802566"/>
                <a:ext cx="490840" cy="5486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02577" y="3802566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77" y="3802566"/>
                <a:ext cx="490840" cy="5486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486234" y="2670996"/>
                <a:ext cx="49084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234" y="2670996"/>
                <a:ext cx="490840" cy="5486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067690" y="2095025"/>
                <a:ext cx="1327928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90" y="2095025"/>
                <a:ext cx="1327928" cy="5486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940935" y="2673086"/>
                <a:ext cx="1014124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935" y="2673086"/>
                <a:ext cx="1014124" cy="548640"/>
              </a:xfrm>
              <a:prstGeom prst="rect">
                <a:avLst/>
              </a:prstGeom>
              <a:blipFill rotWithShape="0">
                <a:blip r:embed="rId12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30853" y="3231066"/>
                <a:ext cx="1036566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853" y="3231066"/>
                <a:ext cx="1036566" cy="548640"/>
              </a:xfrm>
              <a:prstGeom prst="rect">
                <a:avLst/>
              </a:prstGeom>
              <a:blipFill rotWithShape="0">
                <a:blip r:embed="rId13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86235" y="3235537"/>
                <a:ext cx="490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235" y="3235537"/>
                <a:ext cx="490839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5550893" y="3802566"/>
            <a:ext cx="274434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p:cxnSp>
        <p:nvCxnSpPr>
          <p:cNvPr id="34" name="Straight Connector 33"/>
          <p:cNvCxnSpPr>
            <a:stCxn id="36" idx="5"/>
            <a:endCxn id="41" idx="1"/>
          </p:cNvCxnSpPr>
          <p:nvPr/>
        </p:nvCxnSpPr>
        <p:spPr>
          <a:xfrm flipH="1" flipV="1">
            <a:off x="8838978" y="1989407"/>
            <a:ext cx="731212" cy="89457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7" idx="1"/>
            <a:endCxn id="38" idx="5"/>
          </p:cNvCxnSpPr>
          <p:nvPr/>
        </p:nvCxnSpPr>
        <p:spPr>
          <a:xfrm>
            <a:off x="7933307" y="3062167"/>
            <a:ext cx="727481" cy="89688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flipH="1" flipV="1">
            <a:off x="9533285" y="2847072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/>
          <p:cNvSpPr/>
          <p:nvPr/>
        </p:nvSpPr>
        <p:spPr>
          <a:xfrm flipH="1" flipV="1">
            <a:off x="7718212" y="2847072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/>
          <p:cNvSpPr/>
          <p:nvPr/>
        </p:nvSpPr>
        <p:spPr>
          <a:xfrm flipH="1" flipV="1">
            <a:off x="8623883" y="3922146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2"/>
              <p:cNvSpPr txBox="1">
                <a:spLocks noChangeArrowheads="1"/>
              </p:cNvSpPr>
              <p:nvPr/>
            </p:nvSpPr>
            <p:spPr bwMode="auto">
              <a:xfrm>
                <a:off x="7119310" y="2711462"/>
                <a:ext cx="71596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9310" y="2711462"/>
                <a:ext cx="715965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2"/>
              <p:cNvSpPr txBox="1">
                <a:spLocks noChangeArrowheads="1"/>
              </p:cNvSpPr>
              <p:nvPr/>
            </p:nvSpPr>
            <p:spPr bwMode="auto">
              <a:xfrm>
                <a:off x="8888316" y="3774190"/>
                <a:ext cx="516488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ϕ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8316" y="3774190"/>
                <a:ext cx="516488" cy="5486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 flipH="1" flipV="1">
            <a:off x="8623883" y="1774312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/>
          <p:cNvCxnSpPr>
            <a:stCxn id="37" idx="3"/>
            <a:endCxn id="41" idx="7"/>
          </p:cNvCxnSpPr>
          <p:nvPr/>
        </p:nvCxnSpPr>
        <p:spPr>
          <a:xfrm flipV="1">
            <a:off x="7933307" y="1989407"/>
            <a:ext cx="727481" cy="89457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8" idx="3"/>
            <a:endCxn id="36" idx="7"/>
          </p:cNvCxnSpPr>
          <p:nvPr/>
        </p:nvCxnSpPr>
        <p:spPr>
          <a:xfrm flipV="1">
            <a:off x="8838978" y="3062167"/>
            <a:ext cx="731212" cy="89688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2"/>
              <p:cNvSpPr txBox="1">
                <a:spLocks noChangeArrowheads="1"/>
              </p:cNvSpPr>
              <p:nvPr/>
            </p:nvSpPr>
            <p:spPr bwMode="auto">
              <a:xfrm>
                <a:off x="9736938" y="2696048"/>
                <a:ext cx="738407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36938" y="2696048"/>
                <a:ext cx="738407" cy="5486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2"/>
              <p:cNvSpPr txBox="1">
                <a:spLocks noChangeArrowheads="1"/>
              </p:cNvSpPr>
              <p:nvPr/>
            </p:nvSpPr>
            <p:spPr bwMode="auto">
              <a:xfrm>
                <a:off x="8902743" y="1625992"/>
                <a:ext cx="487634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A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02743" y="1625992"/>
                <a:ext cx="487634" cy="54864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73502" y="84293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30993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4" grpId="0"/>
      <p:bldP spid="45" grpId="0"/>
      <p:bldP spid="4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2 (3)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1659429" y="784455"/>
                <a:ext cx="2834640" cy="6309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29" y="784455"/>
                <a:ext cx="2834640" cy="6309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98944"/>
              </p:ext>
            </p:extLst>
          </p:nvPr>
        </p:nvGraphicFramePr>
        <p:xfrm>
          <a:off x="177520" y="1424535"/>
          <a:ext cx="7040880" cy="51084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830830" y="1706649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19994" y="2168262"/>
                <a:ext cx="5196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94" y="2168262"/>
                <a:ext cx="51969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1130" y="2904543"/>
                <a:ext cx="737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0" y="2904543"/>
                <a:ext cx="73741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11130" y="3423548"/>
                <a:ext cx="7374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0" y="3423548"/>
                <a:ext cx="7374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5302" y="3916720"/>
                <a:ext cx="7031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02" y="3916720"/>
                <a:ext cx="70314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88776" y="1989492"/>
                <a:ext cx="3200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76" y="1989492"/>
                <a:ext cx="3200400" cy="954107"/>
              </a:xfrm>
              <a:prstGeom prst="rect">
                <a:avLst/>
              </a:prstGeom>
              <a:blipFill rotWithShape="0">
                <a:blip r:embed="rId8"/>
                <a:stretch>
                  <a:fillRect t="-5732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31580" y="2906990"/>
                <a:ext cx="25147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580" y="2906990"/>
                <a:ext cx="251479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1451" y="6022788"/>
                <a:ext cx="490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1" y="6022788"/>
                <a:ext cx="49084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84517" y="3423548"/>
                <a:ext cx="2606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517" y="3423548"/>
                <a:ext cx="260608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231580" y="3917231"/>
                <a:ext cx="25032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580" y="3917231"/>
                <a:ext cx="250325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37786" y="6022788"/>
                <a:ext cx="490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786" y="6022788"/>
                <a:ext cx="49084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779264" y="4469835"/>
                <a:ext cx="1407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264" y="4469835"/>
                <a:ext cx="1407886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4887" y="4465773"/>
                <a:ext cx="1049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7" y="4465773"/>
                <a:ext cx="104990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9935" y="4984778"/>
                <a:ext cx="1033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5" y="4984778"/>
                <a:ext cx="1033873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74122" y="5503783"/>
                <a:ext cx="1011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2" y="5503783"/>
                <a:ext cx="1011431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787279" y="4980563"/>
                <a:ext cx="13918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279" y="4980563"/>
                <a:ext cx="1391856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830015" y="5507736"/>
                <a:ext cx="13063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15" y="5507736"/>
                <a:ext cx="1306383" cy="523220"/>
              </a:xfrm>
              <a:prstGeom prst="rect">
                <a:avLst/>
              </a:prstGeom>
              <a:blipFill rotWithShape="0">
                <a:blip r:embed="rId19"/>
                <a:stretch>
                  <a:fillRect t="-12941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10559" y="2906407"/>
                <a:ext cx="1928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59" y="2906407"/>
                <a:ext cx="1928477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12485" y="3916720"/>
                <a:ext cx="19124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85" y="3916720"/>
                <a:ext cx="1912447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982729" y="5503783"/>
                <a:ext cx="490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29" y="5503783"/>
                <a:ext cx="490840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82729" y="4980563"/>
                <a:ext cx="490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29" y="4980563"/>
                <a:ext cx="490840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82729" y="4463909"/>
                <a:ext cx="490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29" y="4463909"/>
                <a:ext cx="49084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310559" y="2190034"/>
                <a:ext cx="18351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59" y="2190034"/>
                <a:ext cx="1835182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6070228" y="6020437"/>
            <a:ext cx="27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10559" y="3423548"/>
                <a:ext cx="1950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59" y="3423548"/>
                <a:ext cx="1950919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/>
          <p:cNvSpPr/>
          <p:nvPr/>
        </p:nvSpPr>
        <p:spPr>
          <a:xfrm flipH="1" flipV="1">
            <a:off x="9604196" y="5255610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9" name="Straight Connector 48"/>
          <p:cNvCxnSpPr>
            <a:stCxn id="51" idx="1"/>
            <a:endCxn id="48" idx="5"/>
          </p:cNvCxnSpPr>
          <p:nvPr/>
        </p:nvCxnSpPr>
        <p:spPr>
          <a:xfrm>
            <a:off x="8533305" y="4485838"/>
            <a:ext cx="1107796" cy="806677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3" idx="7"/>
            <a:endCxn id="48" idx="3"/>
          </p:cNvCxnSpPr>
          <p:nvPr/>
        </p:nvCxnSpPr>
        <p:spPr>
          <a:xfrm flipH="1">
            <a:off x="9819291" y="4485838"/>
            <a:ext cx="1211551" cy="806677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flipH="1" flipV="1">
            <a:off x="8318210" y="4270743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 flipH="1" flipV="1">
            <a:off x="10993937" y="4270743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Oval 53"/>
          <p:cNvSpPr/>
          <p:nvPr/>
        </p:nvSpPr>
        <p:spPr>
          <a:xfrm flipH="1" flipV="1">
            <a:off x="9603970" y="4283717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Oval 54"/>
          <p:cNvSpPr/>
          <p:nvPr/>
        </p:nvSpPr>
        <p:spPr>
          <a:xfrm flipH="1" flipV="1">
            <a:off x="8316391" y="319251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Oval 55"/>
          <p:cNvSpPr/>
          <p:nvPr/>
        </p:nvSpPr>
        <p:spPr>
          <a:xfrm flipH="1" flipV="1">
            <a:off x="10986149" y="3169451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7" name="Straight Connector 56"/>
          <p:cNvCxnSpPr>
            <a:stCxn id="55" idx="1"/>
            <a:endCxn id="54" idx="5"/>
          </p:cNvCxnSpPr>
          <p:nvPr/>
        </p:nvCxnSpPr>
        <p:spPr>
          <a:xfrm>
            <a:off x="8531486" y="3407613"/>
            <a:ext cx="1109389" cy="913009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6" idx="7"/>
            <a:endCxn id="54" idx="3"/>
          </p:cNvCxnSpPr>
          <p:nvPr/>
        </p:nvCxnSpPr>
        <p:spPr>
          <a:xfrm flipH="1">
            <a:off x="9819065" y="3384546"/>
            <a:ext cx="1203989" cy="93607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 flipH="1" flipV="1">
            <a:off x="9602342" y="2256448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0" name="Straight Connector 59"/>
          <p:cNvCxnSpPr>
            <a:stCxn id="54" idx="0"/>
            <a:endCxn id="48" idx="4"/>
          </p:cNvCxnSpPr>
          <p:nvPr/>
        </p:nvCxnSpPr>
        <p:spPr>
          <a:xfrm>
            <a:off x="9729970" y="4535717"/>
            <a:ext cx="226" cy="719893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0"/>
            <a:endCxn id="53" idx="4"/>
          </p:cNvCxnSpPr>
          <p:nvPr/>
        </p:nvCxnSpPr>
        <p:spPr>
          <a:xfrm>
            <a:off x="11112149" y="3421451"/>
            <a:ext cx="7788" cy="849292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5" idx="0"/>
            <a:endCxn id="51" idx="4"/>
          </p:cNvCxnSpPr>
          <p:nvPr/>
        </p:nvCxnSpPr>
        <p:spPr>
          <a:xfrm>
            <a:off x="8442391" y="3444518"/>
            <a:ext cx="1819" cy="8262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 flipH="1" flipV="1">
            <a:off x="9602342" y="3249350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4" name="Straight Connector 63"/>
          <p:cNvCxnSpPr>
            <a:stCxn id="59" idx="0"/>
            <a:endCxn id="63" idx="4"/>
          </p:cNvCxnSpPr>
          <p:nvPr/>
        </p:nvCxnSpPr>
        <p:spPr>
          <a:xfrm>
            <a:off x="9728342" y="2508448"/>
            <a:ext cx="0" cy="740902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3" idx="7"/>
            <a:endCxn id="51" idx="3"/>
          </p:cNvCxnSpPr>
          <p:nvPr/>
        </p:nvCxnSpPr>
        <p:spPr>
          <a:xfrm flipH="1">
            <a:off x="8533305" y="3464445"/>
            <a:ext cx="1105942" cy="843203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3" idx="1"/>
            <a:endCxn id="53" idx="5"/>
          </p:cNvCxnSpPr>
          <p:nvPr/>
        </p:nvCxnSpPr>
        <p:spPr>
          <a:xfrm>
            <a:off x="9817437" y="3464445"/>
            <a:ext cx="1213405" cy="843203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7"/>
            <a:endCxn id="55" idx="3"/>
          </p:cNvCxnSpPr>
          <p:nvPr/>
        </p:nvCxnSpPr>
        <p:spPr>
          <a:xfrm flipH="1">
            <a:off x="8531486" y="2471543"/>
            <a:ext cx="1107761" cy="75788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9" idx="1"/>
            <a:endCxn id="56" idx="5"/>
          </p:cNvCxnSpPr>
          <p:nvPr/>
        </p:nvCxnSpPr>
        <p:spPr>
          <a:xfrm>
            <a:off x="9817437" y="2471543"/>
            <a:ext cx="1205617" cy="734813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Box 2"/>
              <p:cNvSpPr txBox="1">
                <a:spLocks noChangeArrowheads="1"/>
              </p:cNvSpPr>
              <p:nvPr/>
            </p:nvSpPr>
            <p:spPr bwMode="auto">
              <a:xfrm>
                <a:off x="9817437" y="5107290"/>
                <a:ext cx="516488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ϕ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9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7437" y="5107290"/>
                <a:ext cx="516488" cy="54864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Box 2"/>
              <p:cNvSpPr txBox="1">
                <a:spLocks noChangeArrowheads="1"/>
              </p:cNvSpPr>
              <p:nvPr/>
            </p:nvSpPr>
            <p:spPr bwMode="auto">
              <a:xfrm>
                <a:off x="7668231" y="4160266"/>
                <a:ext cx="715965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68231" y="4160266"/>
                <a:ext cx="715965" cy="54864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 Box 2"/>
              <p:cNvSpPr txBox="1">
                <a:spLocks noChangeArrowheads="1"/>
              </p:cNvSpPr>
              <p:nvPr/>
            </p:nvSpPr>
            <p:spPr bwMode="auto">
              <a:xfrm>
                <a:off x="9769324" y="4165429"/>
                <a:ext cx="738407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69324" y="4165429"/>
                <a:ext cx="738407" cy="5486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 Box 2"/>
              <p:cNvSpPr txBox="1">
                <a:spLocks noChangeArrowheads="1"/>
              </p:cNvSpPr>
              <p:nvPr/>
            </p:nvSpPr>
            <p:spPr bwMode="auto">
              <a:xfrm>
                <a:off x="11167080" y="4119359"/>
                <a:ext cx="699935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2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67080" y="4119359"/>
                <a:ext cx="699935" cy="5486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 Box 2"/>
              <p:cNvSpPr txBox="1">
                <a:spLocks noChangeArrowheads="1"/>
              </p:cNvSpPr>
              <p:nvPr/>
            </p:nvSpPr>
            <p:spPr bwMode="auto">
              <a:xfrm>
                <a:off x="11162333" y="2979417"/>
                <a:ext cx="1030667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62333" y="2979417"/>
                <a:ext cx="1030667" cy="54864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 Box 2"/>
              <p:cNvSpPr txBox="1">
                <a:spLocks noChangeArrowheads="1"/>
              </p:cNvSpPr>
              <p:nvPr/>
            </p:nvSpPr>
            <p:spPr bwMode="auto">
              <a:xfrm>
                <a:off x="9283433" y="3528057"/>
                <a:ext cx="10082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83433" y="3528057"/>
                <a:ext cx="1008225" cy="461665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 Box 2"/>
              <p:cNvSpPr txBox="1">
                <a:spLocks noChangeArrowheads="1"/>
              </p:cNvSpPr>
              <p:nvPr/>
            </p:nvSpPr>
            <p:spPr bwMode="auto">
              <a:xfrm>
                <a:off x="7415653" y="2973154"/>
                <a:ext cx="1046697" cy="548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5653" y="2973154"/>
                <a:ext cx="1046697" cy="54864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2"/>
          <p:cNvSpPr txBox="1">
            <a:spLocks noChangeArrowheads="1"/>
          </p:cNvSpPr>
          <p:nvPr/>
        </p:nvSpPr>
        <p:spPr bwMode="auto">
          <a:xfrm>
            <a:off x="9827988" y="1989492"/>
            <a:ext cx="409086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73502" y="84293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11601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3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3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725825"/>
                <a:ext cx="10467256" cy="112466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fontAlgn="base">
                  <a:lnSpc>
                    <a:spcPct val="125000"/>
                  </a:lnSpc>
                  <a:buNone/>
                </a:pPr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Draw the Hasse diagram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effectLst>
                                  <a:outerShdw sx="0" sy="0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effectLst>
                                  <a:outerShdw sx="0" sy="0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0000"/>
                                </a:solidFill>
                                <a:effectLst>
                                  <a:outerShdw sx="0" sy="0">
                                    <a:srgbClr val="000000"/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,|</m:t>
                        </m:r>
                      </m:e>
                    </m:d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effectLst>
                              <a:outerShdw sx="0" sy="0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 is set of factors(divisors) of positive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outerShdw sx="0" sy="0">
                            <a:srgbClr val="000000"/>
                          </a:outerShdw>
                        </a:effectLst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effectLst>
                      <a:outerShdw sx="0" sy="0">
                        <a:srgbClr val="000000"/>
                      </a:outerShdw>
                    </a:effectLst>
                  </a:rPr>
                  <a:t>. 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725825"/>
                <a:ext cx="10467256" cy="1124667"/>
              </a:xfrm>
              <a:prstGeom prst="rect">
                <a:avLst/>
              </a:prstGeom>
              <a:blipFill rotWithShape="0">
                <a:blip r:embed="rId3"/>
                <a:stretch>
                  <a:fillRect l="-1223" r="-1165" b="-1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809589"/>
              </p:ext>
            </p:extLst>
          </p:nvPr>
        </p:nvGraphicFramePr>
        <p:xfrm>
          <a:off x="83178" y="2594087"/>
          <a:ext cx="6949440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52577330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32692398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748374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Related with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Covers</a:t>
                      </a:r>
                    </a:p>
                  </a:txBody>
                  <a:tcPr>
                    <a:solidFill>
                      <a:srgbClr val="009A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148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8546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8555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06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02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56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22733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815045" y="3147440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5045" y="3689622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pPr algn="ctr"/>
            <a:r>
              <a:rPr lang="en-IN" dirty="0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5846" y="4238763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15044" y="4787904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83798" y="3145265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1, 3, 5, 9, 15, 45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25733" y="4238009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83055" y="3689622"/>
            <a:ext cx="870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9, 15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775871" y="3140892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714016" y="3689622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3, 9, 15, 45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879125" y="4238763"/>
            <a:ext cx="137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5, 15, 45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128994" y="4787904"/>
            <a:ext cx="870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9, 45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825733" y="478790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45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6076" y="534097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40027" y="5340972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15, 45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848164" y="5334949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6878" y="588315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93300" y="5883154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45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980554" y="5881994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1637658" y="1973176"/>
                <a:ext cx="3924151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r>
                        <a:rPr lang="en-GB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GB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GB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1973176"/>
                <a:ext cx="39241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9844370" y="5106030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cxnSp>
        <p:nvCxnSpPr>
          <p:cNvPr id="65" name="Straight Connector 64"/>
          <p:cNvCxnSpPr>
            <a:stCxn id="113" idx="1"/>
            <a:endCxn id="73" idx="5"/>
          </p:cNvCxnSpPr>
          <p:nvPr/>
        </p:nvCxnSpPr>
        <p:spPr>
          <a:xfrm>
            <a:off x="9538816" y="2699971"/>
            <a:ext cx="737171" cy="74787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74" idx="5"/>
            <a:endCxn id="114" idx="1"/>
          </p:cNvCxnSpPr>
          <p:nvPr/>
        </p:nvCxnSpPr>
        <p:spPr>
          <a:xfrm flipH="1" flipV="1">
            <a:off x="8631721" y="3621976"/>
            <a:ext cx="731520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3" idx="7"/>
            <a:endCxn id="74" idx="3"/>
          </p:cNvCxnSpPr>
          <p:nvPr/>
        </p:nvCxnSpPr>
        <p:spPr>
          <a:xfrm flipH="1">
            <a:off x="9548907" y="3626036"/>
            <a:ext cx="727080" cy="7328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73" idx="1"/>
            <a:endCxn id="72" idx="5"/>
          </p:cNvCxnSpPr>
          <p:nvPr/>
        </p:nvCxnSpPr>
        <p:spPr>
          <a:xfrm>
            <a:off x="10454177" y="3626036"/>
            <a:ext cx="725654" cy="732834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10" idx="5"/>
            <a:endCxn id="74" idx="1"/>
          </p:cNvCxnSpPr>
          <p:nvPr/>
        </p:nvCxnSpPr>
        <p:spPr>
          <a:xfrm flipH="1" flipV="1">
            <a:off x="9548906" y="4537060"/>
            <a:ext cx="731520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10" idx="3"/>
            <a:endCxn id="72" idx="7"/>
          </p:cNvCxnSpPr>
          <p:nvPr/>
        </p:nvCxnSpPr>
        <p:spPr>
          <a:xfrm flipV="1">
            <a:off x="10444004" y="4537060"/>
            <a:ext cx="731520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ext Box 2"/>
          <p:cNvSpPr txBox="1">
            <a:spLocks noChangeArrowheads="1"/>
          </p:cNvSpPr>
          <p:nvPr/>
        </p:nvSpPr>
        <p:spPr bwMode="auto">
          <a:xfrm>
            <a:off x="11394926" y="4186355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5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 flipH="1" flipV="1">
            <a:off x="11142926" y="4321965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 flipH="1" flipV="1">
            <a:off x="10239082" y="3410941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 flipH="1" flipV="1">
            <a:off x="9333812" y="4321965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08" name="Text Box 2"/>
          <p:cNvSpPr txBox="1">
            <a:spLocks noChangeArrowheads="1"/>
          </p:cNvSpPr>
          <p:nvPr/>
        </p:nvSpPr>
        <p:spPr bwMode="auto">
          <a:xfrm>
            <a:off x="10480909" y="3271271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15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09" name="Text Box 2"/>
          <p:cNvSpPr txBox="1">
            <a:spLocks noChangeArrowheads="1"/>
          </p:cNvSpPr>
          <p:nvPr/>
        </p:nvSpPr>
        <p:spPr bwMode="auto">
          <a:xfrm>
            <a:off x="8943489" y="4186355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 flipH="1" flipV="1">
            <a:off x="10228909" y="5241640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cxnSp>
        <p:nvCxnSpPr>
          <p:cNvPr id="111" name="Straight Connector 110"/>
          <p:cNvCxnSpPr>
            <a:stCxn id="114" idx="3"/>
            <a:endCxn id="113" idx="7"/>
          </p:cNvCxnSpPr>
          <p:nvPr/>
        </p:nvCxnSpPr>
        <p:spPr>
          <a:xfrm flipV="1">
            <a:off x="8631721" y="2699971"/>
            <a:ext cx="728905" cy="73152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2" name="Text Box 2"/>
          <p:cNvSpPr txBox="1">
            <a:spLocks noChangeArrowheads="1"/>
          </p:cNvSpPr>
          <p:nvPr/>
        </p:nvSpPr>
        <p:spPr bwMode="auto">
          <a:xfrm>
            <a:off x="9171912" y="1956851"/>
            <a:ext cx="575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45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 flipH="1" flipV="1">
            <a:off x="9323721" y="2484876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 flipH="1" flipV="1">
            <a:off x="8416626" y="3406881"/>
            <a:ext cx="252000" cy="252000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8036394" y="3285785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800" b="1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9</a:t>
            </a:r>
            <a:endParaRPr lang="en-GB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15446" y="84293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15446" y="191698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21121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64" grpId="0"/>
      <p:bldP spid="71" grpId="0"/>
      <p:bldP spid="72" grpId="0" animBg="1"/>
      <p:bldP spid="73" grpId="0" animBg="1"/>
      <p:bldP spid="74" grpId="0" animBg="1"/>
      <p:bldP spid="108" grpId="0"/>
      <p:bldP spid="109" grpId="0"/>
      <p:bldP spid="110" grpId="0" animBg="1"/>
      <p:bldP spid="112" grpId="0"/>
      <p:bldP spid="113" grpId="0" animBg="1"/>
      <p:bldP spid="114" grpId="0" animBg="1"/>
      <p:bldP spid="115" grpId="0"/>
      <p:bldP spid="45" grpId="0" animBg="1"/>
      <p:bldP spid="4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4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665940"/>
                <a:ext cx="10467256" cy="13131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en-GB" dirty="0"/>
                  <a:t>Hasse diagram of a poset 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, is given below. Find out which of the followings are true?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665940"/>
                <a:ext cx="10467256" cy="1313180"/>
              </a:xfrm>
              <a:prstGeom prst="rect">
                <a:avLst/>
              </a:prstGeom>
              <a:blipFill rotWithShape="0">
                <a:blip r:embed="rId3"/>
                <a:stretch>
                  <a:fillRect l="-1223" r="-757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/>
            </p:nvGraphicFramePr>
            <p:xfrm>
              <a:off x="1744338" y="2085800"/>
              <a:ext cx="10241280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3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2800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d>
                                <m:r>
                                  <a:rPr lang="en-US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44338" y="2085800"/>
              <a:ext cx="10241280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320"/>
                    <a:gridCol w="2560320"/>
                    <a:gridCol w="2560320"/>
                    <a:gridCol w="256032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r="-30047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9762" r="-1997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0238" r="-10023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00238" r="-238" b="-10000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100952" r="-300476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9762" t="-100952" r="-199762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0238" t="-100952" r="-100238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372991" y="3561414"/>
            <a:ext cx="3731923" cy="2286000"/>
            <a:chOff x="6367057" y="3707788"/>
            <a:chExt cx="4022884" cy="2464229"/>
          </a:xfrm>
        </p:grpSpPr>
        <p:cxnSp>
          <p:nvCxnSpPr>
            <p:cNvPr id="101" name="Straight Connector 100"/>
            <p:cNvCxnSpPr>
              <a:stCxn id="124" idx="1"/>
              <a:endCxn id="117" idx="5"/>
            </p:cNvCxnSpPr>
            <p:nvPr/>
          </p:nvCxnSpPr>
          <p:spPr>
            <a:xfrm>
              <a:off x="7960248" y="4162413"/>
              <a:ext cx="737171" cy="747875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8" idx="5"/>
              <a:endCxn id="125" idx="1"/>
            </p:cNvCxnSpPr>
            <p:nvPr/>
          </p:nvCxnSpPr>
          <p:spPr>
            <a:xfrm flipH="1" flipV="1">
              <a:off x="7053153" y="5084418"/>
              <a:ext cx="731520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7" idx="7"/>
              <a:endCxn id="118" idx="3"/>
            </p:cNvCxnSpPr>
            <p:nvPr/>
          </p:nvCxnSpPr>
          <p:spPr>
            <a:xfrm flipH="1">
              <a:off x="7970339" y="5088478"/>
              <a:ext cx="727080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7" idx="1"/>
              <a:endCxn id="116" idx="5"/>
            </p:cNvCxnSpPr>
            <p:nvPr/>
          </p:nvCxnSpPr>
          <p:spPr>
            <a:xfrm>
              <a:off x="8875609" y="5088478"/>
              <a:ext cx="725654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9779453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79453" y="5648797"/>
                  <a:ext cx="610488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/>
            <p:cNvSpPr/>
            <p:nvPr/>
          </p:nvSpPr>
          <p:spPr>
            <a:xfrm flipH="1" flipV="1">
              <a:off x="9564358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 flipH="1" flipV="1">
              <a:off x="8660514" y="487338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 flipH="1" flipV="1">
              <a:off x="7755244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9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0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Connector 121"/>
            <p:cNvCxnSpPr>
              <a:stCxn id="125" idx="3"/>
              <a:endCxn id="124" idx="7"/>
            </p:cNvCxnSpPr>
            <p:nvPr/>
          </p:nvCxnSpPr>
          <p:spPr>
            <a:xfrm flipV="1">
              <a:off x="7053153" y="4162413"/>
              <a:ext cx="728905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3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 flipH="1" flipV="1">
              <a:off x="7745153" y="3947318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 flipH="1" flipV="1">
              <a:off x="6838058" y="486932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6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/>
              <p:cNvSpPr txBox="1">
                <a:spLocks/>
              </p:cNvSpPr>
              <p:nvPr/>
            </p:nvSpPr>
            <p:spPr>
              <a:xfrm>
                <a:off x="1637658" y="3562556"/>
                <a:ext cx="5943600" cy="19000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>
                    <a:latin typeface="Cambria Math" panose="02040503050406030204" pitchFamily="18" charset="0"/>
                  </a:rPr>
                  <a:t>Note that</a:t>
                </a:r>
                <a:endParaRPr lang="en-GB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rgbClr val="002060"/>
                        </a:solidFill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is </a:t>
                </a:r>
                <a:r>
                  <a:rPr lang="en-GB" dirty="0">
                    <a:solidFill>
                      <a:srgbClr val="FF0000"/>
                    </a:solidFill>
                    <a:latin typeface="+mj-lt"/>
                  </a:rPr>
                  <a:t>true 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if there is a </a:t>
                </a:r>
                <a:r>
                  <a:rPr lang="en-GB" dirty="0">
                    <a:solidFill>
                      <a:srgbClr val="FF0000"/>
                    </a:solidFill>
                    <a:latin typeface="+mj-lt"/>
                  </a:rPr>
                  <a:t>path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from </a:t>
                </a:r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"</a:t>
                </a:r>
                <a:r>
                  <a:rPr lang="en-GB" b="0" dirty="0">
                    <a:solidFill>
                      <a:srgbClr val="002060"/>
                    </a:solidFill>
                    <a:latin typeface="+mj-lt"/>
                  </a:rPr>
                  <a:t>a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" to </a:t>
                </a:r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"</a:t>
                </a:r>
                <a:r>
                  <a:rPr lang="en-GB" b="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" in upper direction.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GB" dirty="0"/>
                  <a:t>In </a:t>
                </a:r>
                <a:r>
                  <a:rPr lang="en-GB" dirty="0" err="1"/>
                  <a:t>poset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always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true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002060"/>
                        </a:solidFill>
                      </a:rPr>
                      <m:t>.</m:t>
                    </m:r>
                  </m:oMath>
                </a14:m>
                <a:endParaRPr lang="en-GB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3562556"/>
                <a:ext cx="5943600" cy="1900007"/>
              </a:xfrm>
              <a:prstGeom prst="rect">
                <a:avLst/>
              </a:prstGeom>
              <a:blipFill rotWithShape="0">
                <a:blip r:embed="rId10"/>
                <a:stretch>
                  <a:fillRect l="-2154" t="-5449" r="-2051" b="-8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127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738645" y="2236960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6298965" y="2236960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860491" y="2230723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11420811" y="2230723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738645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6297011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855377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15446" y="84293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29960" y="3571628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13539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32" grpId="0" animBg="1"/>
      <p:bldP spid="3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Method 6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/>
                  <a:t> Example 4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637658" y="665940"/>
                <a:ext cx="10467256" cy="13131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en-GB" dirty="0"/>
                  <a:t>Hasse diagram of a poset 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, is given below. Find out which of the followings are true?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58" y="665940"/>
                <a:ext cx="10467256" cy="1313180"/>
              </a:xfrm>
              <a:prstGeom prst="rect">
                <a:avLst/>
              </a:prstGeom>
              <a:blipFill rotWithShape="0">
                <a:blip r:embed="rId3"/>
                <a:stretch>
                  <a:fillRect l="-1223" r="-757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/>
            </p:nvGraphicFramePr>
            <p:xfrm>
              <a:off x="1744338" y="2085800"/>
              <a:ext cx="10241280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3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2800" b="1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dirty="0">
                            <a:solidFill>
                              <a:srgbClr val="0070C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d>
                                <m:r>
                                  <a:rPr lang="en-US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sz="28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44338" y="2085800"/>
              <a:ext cx="10241280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320"/>
                    <a:gridCol w="2560320"/>
                    <a:gridCol w="2560320"/>
                    <a:gridCol w="256032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r="-30047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9762" r="-1997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0238" r="-10023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00238" r="-238" b="-10000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100952" r="-300476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9762" t="-100952" r="-199762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0238" t="-100952" r="-100238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372991" y="3561414"/>
            <a:ext cx="3731923" cy="2286000"/>
            <a:chOff x="6367057" y="3707788"/>
            <a:chExt cx="4022884" cy="2464229"/>
          </a:xfrm>
        </p:grpSpPr>
        <p:cxnSp>
          <p:nvCxnSpPr>
            <p:cNvPr id="101" name="Straight Connector 100"/>
            <p:cNvCxnSpPr>
              <a:stCxn id="124" idx="1"/>
              <a:endCxn id="117" idx="5"/>
            </p:cNvCxnSpPr>
            <p:nvPr/>
          </p:nvCxnSpPr>
          <p:spPr>
            <a:xfrm>
              <a:off x="7960248" y="4162413"/>
              <a:ext cx="737171" cy="747875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18" idx="5"/>
              <a:endCxn id="125" idx="1"/>
            </p:cNvCxnSpPr>
            <p:nvPr/>
          </p:nvCxnSpPr>
          <p:spPr>
            <a:xfrm flipH="1" flipV="1">
              <a:off x="7053153" y="5084418"/>
              <a:ext cx="731520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17" idx="7"/>
              <a:endCxn id="118" idx="3"/>
            </p:cNvCxnSpPr>
            <p:nvPr/>
          </p:nvCxnSpPr>
          <p:spPr>
            <a:xfrm flipH="1">
              <a:off x="7970339" y="5088478"/>
              <a:ext cx="727080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7" idx="1"/>
              <a:endCxn id="116" idx="5"/>
            </p:cNvCxnSpPr>
            <p:nvPr/>
          </p:nvCxnSpPr>
          <p:spPr>
            <a:xfrm>
              <a:off x="8875609" y="5088478"/>
              <a:ext cx="725654" cy="732834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9779453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79453" y="5648797"/>
                  <a:ext cx="610488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Oval 115"/>
            <p:cNvSpPr/>
            <p:nvPr/>
          </p:nvSpPr>
          <p:spPr>
            <a:xfrm flipH="1" flipV="1">
              <a:off x="9564358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 flipH="1" flipV="1">
              <a:off x="8660514" y="487338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 flipH="1" flipV="1">
              <a:off x="7755244" y="5784407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19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75609" y="4607713"/>
                  <a:ext cx="610488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0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52742" y="5648797"/>
                  <a:ext cx="610488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Connector 121"/>
            <p:cNvCxnSpPr>
              <a:stCxn id="125" idx="3"/>
              <a:endCxn id="124" idx="7"/>
            </p:cNvCxnSpPr>
            <p:nvPr/>
          </p:nvCxnSpPr>
          <p:spPr>
            <a:xfrm flipV="1">
              <a:off x="7053153" y="4162413"/>
              <a:ext cx="728905" cy="73152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3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67982" y="3707788"/>
                  <a:ext cx="60221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 flipH="1" flipV="1">
              <a:off x="7745153" y="3947318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 flipH="1" flipV="1">
              <a:off x="6838058" y="4869323"/>
              <a:ext cx="252000" cy="252000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26" name="Text 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7057" y="4598103"/>
                  <a:ext cx="610488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738645" y="2236960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6298965" y="2236960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860491" y="2230723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11420811" y="2230723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3738645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0070C0"/>
                </a:solidFill>
                <a:sym typeface="Wingdings 2" panose="05020102010507070707" pitchFamily="18" charset="2"/>
              </a:rPr>
              <a:t>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6297011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8855377" y="2859219"/>
            <a:ext cx="457200" cy="457200"/>
          </a:xfrm>
          <a:prstGeom prst="ellipse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7030A0"/>
                </a:solidFill>
                <a:sym typeface="Wingdings 2" panose="05020102010507070707" pitchFamily="18" charset="2"/>
              </a:rPr>
              <a:t>×</a:t>
            </a:r>
            <a:endParaRPr lang="en-US" sz="5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/>
              <p:cNvSpPr txBox="1">
                <a:spLocks/>
              </p:cNvSpPr>
              <p:nvPr/>
            </p:nvSpPr>
            <p:spPr>
              <a:xfrm>
                <a:off x="1701958" y="4280582"/>
                <a:ext cx="6671033" cy="9961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So,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GB" dirty="0"/>
                  <a:t> are true &amp;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en-GB" dirty="0"/>
                  <a:t> are false.</a:t>
                </a:r>
              </a:p>
            </p:txBody>
          </p:sp>
        </mc:Choice>
        <mc:Fallback xmlns="">
          <p:sp>
            <p:nvSpPr>
              <p:cNvPr id="1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58" y="4280582"/>
                <a:ext cx="6671033" cy="996170"/>
              </a:xfrm>
              <a:prstGeom prst="rect">
                <a:avLst/>
              </a:prstGeom>
              <a:blipFill rotWithShape="0">
                <a:blip r:embed="rId10"/>
                <a:stretch>
                  <a:fillRect l="-1826" t="-9756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15446" y="84293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29960" y="3571628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233499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744" y="4347416"/>
            <a:ext cx="10515600" cy="1500187"/>
          </a:xfrm>
        </p:spPr>
        <p:txBody>
          <a:bodyPr/>
          <a:lstStyle/>
          <a:p>
            <a:endParaRPr lang="en-IN" dirty="0">
              <a:solidFill>
                <a:srgbClr val="002060"/>
              </a:solidFill>
            </a:endParaRPr>
          </a:p>
          <a:p>
            <a:r>
              <a:rPr lang="en-IN" dirty="0"/>
              <a:t>Examples Based on </a:t>
            </a:r>
            <a:r>
              <a:rPr lang="en-US" dirty="0"/>
              <a:t>Totally Ordered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3896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Chain and </a:t>
            </a:r>
            <a:r>
              <a:rPr lang="en-IN" dirty="0" err="1"/>
              <a:t>Antichain</a:t>
            </a:r>
            <a:endParaRPr lang="en-IN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6200" y="812762"/>
            <a:ext cx="11929641" cy="1124667"/>
          </a:xfrm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</a:pPr>
            <a:r>
              <a:rPr lang="en-IN" b="1" dirty="0"/>
              <a:t>Chain</a:t>
            </a:r>
            <a:r>
              <a:rPr lang="en-IN" dirty="0"/>
              <a:t>: A chain in a partially ordered set is a subset of elements which are all </a:t>
            </a:r>
            <a:r>
              <a:rPr lang="en-IN" dirty="0">
                <a:solidFill>
                  <a:srgbClr val="FF0000"/>
                </a:solidFill>
              </a:rPr>
              <a:t>comparable to each other</a:t>
            </a:r>
            <a:r>
              <a:rPr lang="en-IN" dirty="0"/>
              <a:t>.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98503" y="5123590"/>
            <a:ext cx="184731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199" y="2038990"/>
            <a:ext cx="11929641" cy="112466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IN" b="1" dirty="0" err="1"/>
              <a:t>Antichain</a:t>
            </a:r>
            <a:r>
              <a:rPr lang="en-IN" dirty="0"/>
              <a:t>: An </a:t>
            </a:r>
            <a:r>
              <a:rPr lang="en-IN" dirty="0" err="1"/>
              <a:t>antichain</a:t>
            </a:r>
            <a:r>
              <a:rPr lang="en-IN" dirty="0"/>
              <a:t>  in a partially ordered set is a subset of elements, </a:t>
            </a:r>
            <a:r>
              <a:rPr lang="en-IN" dirty="0">
                <a:solidFill>
                  <a:srgbClr val="FF0000"/>
                </a:solidFill>
              </a:rPr>
              <a:t>no two of which are comparable </a:t>
            </a:r>
            <a:r>
              <a:rPr lang="en-IN" dirty="0"/>
              <a:t>to each other.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1948788" y="3482861"/>
                <a:ext cx="10057052" cy="12336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be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poset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1, 2, 3, 5, 6, 10, </m:t>
                        </m:r>
                        <m:r>
                          <a:rPr lang="en-US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5, 30 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>
                        <a:solidFill>
                          <a:srgbClr val="002060"/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, then </a:t>
                </a: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88" y="3482861"/>
                <a:ext cx="10057052" cy="1233671"/>
              </a:xfrm>
              <a:prstGeom prst="rect">
                <a:avLst/>
              </a:prstGeom>
              <a:blipFill rotWithShape="0"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76199" y="4987199"/>
                <a:ext cx="11408636" cy="480131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:r>
                  <a:rPr lang="en-US" b="1" dirty="0"/>
                  <a:t>Chains are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1, 2, 6, 30 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1, 3, 6, 30 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1, 2, 10, 30 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1, 3, 15, 30 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etc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" y="4987199"/>
                <a:ext cx="11408636" cy="480131"/>
              </a:xfrm>
              <a:prstGeom prst="rect">
                <a:avLst/>
              </a:prstGeom>
              <a:blipFill rotWithShape="0">
                <a:blip r:embed="rId3"/>
                <a:stretch>
                  <a:fillRect l="-1068" t="-21519" b="-3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76199" y="5737997"/>
                <a:ext cx="8386078" cy="480131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:r>
                  <a:rPr lang="en-US" b="1" dirty="0" err="1"/>
                  <a:t>Antichains</a:t>
                </a:r>
                <a:r>
                  <a:rPr lang="en-US" b="1" dirty="0"/>
                  <a:t> are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2, 3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2, 5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3, 10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5, 6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etc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" y="5737997"/>
                <a:ext cx="8386078" cy="480131"/>
              </a:xfrm>
              <a:prstGeom prst="rect">
                <a:avLst/>
              </a:prstGeom>
              <a:blipFill rotWithShape="0">
                <a:blip r:embed="rId4"/>
                <a:stretch>
                  <a:fillRect l="-1453" t="-21519" b="-3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212914" y="353337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507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Ordered Set - </a:t>
            </a:r>
            <a:r>
              <a:rPr lang="en-US" dirty="0" err="1"/>
              <a:t>Toset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812762"/>
                <a:ext cx="11929641" cy="2934137"/>
              </a:xfr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Let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 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</m:ctrlPr>
                      </m:dPr>
                      <m:e>
                        <m:r>
                          <a:rPr lang="en-US" altLang="en-US" b="0" i="0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P</m:t>
                        </m:r>
                        <m:r>
                          <a:rPr lang="en-US" altLang="en-US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,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b="0" i="0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R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en-US" i="1" dirty="0">
                    <a:ea typeface="Calibri" panose="020F0502020204030204" pitchFamily="34" charset="0"/>
                    <a:cs typeface="Shruti" charset="0"/>
                  </a:rPr>
                  <a:t> </a:t>
                </a: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be a partially ordered set.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If for every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x</m:t>
                    </m:r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y</m:t>
                    </m:r>
                    <m:r>
                      <a:rPr lang="en-US" altLang="en-US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en-US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P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we have either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alt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y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alt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x</m:t>
                    </m:r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,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then</a:t>
                </a: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is known as a </a:t>
                </a:r>
                <a:r>
                  <a:rPr lang="en-US" altLang="en-US" b="1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charset="0"/>
                  </a:rPr>
                  <a:t>simple</a:t>
                </a: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</a:t>
                </a:r>
                <a:r>
                  <a:rPr lang="en-US" altLang="en-US" b="1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charset="0"/>
                  </a:rPr>
                  <a:t>ordering</a:t>
                </a:r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or linear ordering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P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(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P</m:t>
                    </m:r>
                    <m:r>
                      <a:rPr lang="en-US" altLang="en-US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en-US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R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charset="0"/>
                      </a:rPr>
                      <m:t> )</m:t>
                    </m:r>
                  </m:oMath>
                </a14:m>
                <a:r>
                  <a:rPr lang="en-US" altLang="en-US" dirty="0">
                    <a:ea typeface="Calibri" panose="020F0502020204030204" pitchFamily="34" charset="0"/>
                    <a:cs typeface="Shruti" charset="0"/>
                  </a:rPr>
                  <a:t> is known as a totally ordered or simply ordered set or a chain.</a:t>
                </a:r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812762"/>
                <a:ext cx="11929641" cy="2934137"/>
              </a:xfrm>
              <a:blipFill rotWithShape="0">
                <a:blip r:embed="rId2"/>
                <a:stretch>
                  <a:fillRect l="-971" r="-1074" b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9498503" y="5123590"/>
            <a:ext cx="184731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C4F5E3-839C-4D72-B6B5-E13333A21719}">
  <we:reference id="wa200005566" version="1.0.0.0" store="en-US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34969</TotalTime>
  <Words>8943</Words>
  <Application>Microsoft Office PowerPoint</Application>
  <PresentationFormat>Widescreen</PresentationFormat>
  <Paragraphs>1858</Paragraphs>
  <Slides>127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8" baseType="lpstr">
      <vt:lpstr>Wingdings 3</vt:lpstr>
      <vt:lpstr>Roboto Condensed</vt:lpstr>
      <vt:lpstr>Arial</vt:lpstr>
      <vt:lpstr>Calibri</vt:lpstr>
      <vt:lpstr>Wingdings 2</vt:lpstr>
      <vt:lpstr>Roboto Condensed Light</vt:lpstr>
      <vt:lpstr>Wingdings</vt:lpstr>
      <vt:lpstr>Cambria Math</vt:lpstr>
      <vt:lpstr>Times New Roman</vt:lpstr>
      <vt:lpstr>Cambria</vt:lpstr>
      <vt:lpstr>Office Theme</vt:lpstr>
      <vt:lpstr>Unit – 3 Relation </vt:lpstr>
      <vt:lpstr>PowerPoint Presentation</vt:lpstr>
      <vt:lpstr>PowerPoint Presentation</vt:lpstr>
      <vt:lpstr>PowerPoint Presentation</vt:lpstr>
      <vt:lpstr>Prerequisite</vt:lpstr>
      <vt:lpstr>Cartesian Product of Sets</vt:lpstr>
      <vt:lpstr>Cartesian Product of Sets</vt:lpstr>
      <vt:lpstr>Cartesian Product of Sets</vt:lpstr>
      <vt:lpstr>Properties of Cartesian Product</vt:lpstr>
      <vt:lpstr>Relation or Binary Relation</vt:lpstr>
      <vt:lpstr>Relation or Binary Relation</vt:lpstr>
      <vt:lpstr>Relation or Binary Relation</vt:lpstr>
      <vt:lpstr>Relation or Binary Relation</vt:lpstr>
      <vt:lpstr>Method 1</vt:lpstr>
      <vt:lpstr>Properties of Relation</vt:lpstr>
      <vt:lpstr>Reflexive Relation</vt:lpstr>
      <vt:lpstr>Irreflexive Relation</vt:lpstr>
      <vt:lpstr>Symmetric Relation</vt:lpstr>
      <vt:lpstr>Symmetric Relation</vt:lpstr>
      <vt:lpstr>Asymmetric Relation</vt:lpstr>
      <vt:lpstr>Asymmetric Relation</vt:lpstr>
      <vt:lpstr>Antisymmetric Relation</vt:lpstr>
      <vt:lpstr>Antisymmetric Relation</vt:lpstr>
      <vt:lpstr>Transitive Relation</vt:lpstr>
      <vt:lpstr>Transitive Relation</vt:lpstr>
      <vt:lpstr>Examples of Method 1</vt:lpstr>
      <vt:lpstr>Method 1 ⇝ Example 1</vt:lpstr>
      <vt:lpstr>Method 1 ⇝ Example 1 (Continue)</vt:lpstr>
      <vt:lpstr>Method 1 ⇝ Example 1 (Continue)</vt:lpstr>
      <vt:lpstr>Method 1 ⇝ Example 1 (Continue)</vt:lpstr>
      <vt:lpstr>Method 1 ⇝ Example 1 (Continue)</vt:lpstr>
      <vt:lpstr>Method 1 ⇝ Example 1 (Continue)</vt:lpstr>
      <vt:lpstr>Method 1 ⇝ Example 1 (Continue)</vt:lpstr>
      <vt:lpstr>Method 1 ⇝ Example 1 (Continue)</vt:lpstr>
      <vt:lpstr>Method 1 ⇝ Example 2</vt:lpstr>
      <vt:lpstr>Method 1 ⇝ Example 2 (Continue)</vt:lpstr>
      <vt:lpstr>Method 2</vt:lpstr>
      <vt:lpstr>Matrix Representation of a Relation</vt:lpstr>
      <vt:lpstr>Matrix Representation of a Relation</vt:lpstr>
      <vt:lpstr>Graph (Digraph) Representation of a Relation</vt:lpstr>
      <vt:lpstr>Examples of Method 2</vt:lpstr>
      <vt:lpstr>Method 2 ⇝ Example 1</vt:lpstr>
      <vt:lpstr>Method 2 ⇝ Example 1 (Continue)</vt:lpstr>
      <vt:lpstr>Method 3</vt:lpstr>
      <vt:lpstr>Covering and Partition of a Set</vt:lpstr>
      <vt:lpstr>Covering and Partition of a Set</vt:lpstr>
      <vt:lpstr>Covering and Partition of a Set</vt:lpstr>
      <vt:lpstr>Examples of Method 3</vt:lpstr>
      <vt:lpstr>Method 3 ⇝ Example 1</vt:lpstr>
      <vt:lpstr>Method 3 ⇝ Example 1 (Continue)</vt:lpstr>
      <vt:lpstr>Method 3 ⇝ Example 1 (Continue)</vt:lpstr>
      <vt:lpstr>Method 4</vt:lpstr>
      <vt:lpstr>Equivalence Relation</vt:lpstr>
      <vt:lpstr>Equivalence class</vt:lpstr>
      <vt:lpstr>Properties of Equivalence Class</vt:lpstr>
      <vt:lpstr>Examples of Method 4</vt:lpstr>
      <vt:lpstr>Method 4 ⇝ Example 1</vt:lpstr>
      <vt:lpstr>Method 4 ⇝ Example 1 (Continue)</vt:lpstr>
      <vt:lpstr>Method 4 ⇝ Example 2</vt:lpstr>
      <vt:lpstr>Method 4 ⇝ Example 2 (Continue)</vt:lpstr>
      <vt:lpstr>Method 4 ⇝ Example 2 (Continue)</vt:lpstr>
      <vt:lpstr>Method 4 ⇝ Example 2 (Continue)</vt:lpstr>
      <vt:lpstr>Method 4 ⇝ Example 3</vt:lpstr>
      <vt:lpstr>Method 4 ⇝ Example 3 (Continue)</vt:lpstr>
      <vt:lpstr>Method 5</vt:lpstr>
      <vt:lpstr>Partially Ordered Relation</vt:lpstr>
      <vt:lpstr>Partially Ordered Relation</vt:lpstr>
      <vt:lpstr>Partially Ordered Relation</vt:lpstr>
      <vt:lpstr>Examples of Method 5</vt:lpstr>
      <vt:lpstr>Method 5 ⇝ Example 1</vt:lpstr>
      <vt:lpstr>Method 5 ⇝ Example 1 (Continue)</vt:lpstr>
      <vt:lpstr>Method 5 ⇝ Example 1 (Continue)</vt:lpstr>
      <vt:lpstr>Method 5 ⇝ Example 2</vt:lpstr>
      <vt:lpstr>Method 5 ⇝ Example 2 (Continue)</vt:lpstr>
      <vt:lpstr>Method 5 ⇝ Example 2 (Continue)</vt:lpstr>
      <vt:lpstr>Method: 6</vt:lpstr>
      <vt:lpstr>Cover</vt:lpstr>
      <vt:lpstr>Cover</vt:lpstr>
      <vt:lpstr>Cover</vt:lpstr>
      <vt:lpstr>Cover</vt:lpstr>
      <vt:lpstr>Cover</vt:lpstr>
      <vt:lpstr>Cover</vt:lpstr>
      <vt:lpstr>Cover</vt:lpstr>
      <vt:lpstr>Example</vt:lpstr>
      <vt:lpstr>Example</vt:lpstr>
      <vt:lpstr>Example</vt:lpstr>
      <vt:lpstr>Example</vt:lpstr>
      <vt:lpstr>Hasse Diagram</vt:lpstr>
      <vt:lpstr>Example : Hasse Diagrams</vt:lpstr>
      <vt:lpstr>Method 6 ⟹ Example 1</vt:lpstr>
      <vt:lpstr>Method 6 ⟹ Example 2 (1)</vt:lpstr>
      <vt:lpstr>Method 6 ⟹ Example 2 (2)</vt:lpstr>
      <vt:lpstr>Method  6 ⟹ Example 2 (3)</vt:lpstr>
      <vt:lpstr>Method 6 ⟹ Example 3</vt:lpstr>
      <vt:lpstr>Method 6 ⟹ Example 4</vt:lpstr>
      <vt:lpstr>Method 6 ⟹ Example 4</vt:lpstr>
      <vt:lpstr>Method: 7</vt:lpstr>
      <vt:lpstr>Chain and Antichain</vt:lpstr>
      <vt:lpstr>Totally Ordered Set - Toset</vt:lpstr>
      <vt:lpstr>Totally Ordered Set - Toset</vt:lpstr>
      <vt:lpstr>Example : Check following are toset or not</vt:lpstr>
      <vt:lpstr>Method 7 ⟹ Example 1(a)</vt:lpstr>
      <vt:lpstr>Method 7 ⟹ Example 1(b)</vt:lpstr>
      <vt:lpstr>Method 7 ⟹ Example 1(c)</vt:lpstr>
      <vt:lpstr>Method 7 ⟹ Example 1(d)</vt:lpstr>
      <vt:lpstr>Method 7 ⟹ Example 2</vt:lpstr>
      <vt:lpstr>Method: 8</vt:lpstr>
      <vt:lpstr>Least and Greatest member</vt:lpstr>
      <vt:lpstr>Example: Least and Greatest member</vt:lpstr>
      <vt:lpstr>Example: Least and Greatest member</vt:lpstr>
      <vt:lpstr>Example: Least and Greatest member</vt:lpstr>
      <vt:lpstr>Minimal and Maximal member</vt:lpstr>
      <vt:lpstr>Example: Minimal and Maximal member</vt:lpstr>
      <vt:lpstr>Example: Minimal and Maximal member</vt:lpstr>
      <vt:lpstr>Upper bound and Lower bound</vt:lpstr>
      <vt:lpstr>Example: Upper bound and Lower bound</vt:lpstr>
      <vt:lpstr>LUB and GLB</vt:lpstr>
      <vt:lpstr>Example: LUB and GLB</vt:lpstr>
      <vt:lpstr>Method 8 ⟹ Example 1</vt:lpstr>
      <vt:lpstr>Method 8 ⟹ Example 1</vt:lpstr>
      <vt:lpstr>Method 8 ⟹ Example 3</vt:lpstr>
      <vt:lpstr>Method 8 ⟹ Example 3</vt:lpstr>
      <vt:lpstr>Method 8 ⟹ Example 3</vt:lpstr>
      <vt:lpstr>Method 8 ⟹ Example 3</vt:lpstr>
      <vt:lpstr>Method 3 ⟹ Example 3</vt:lpstr>
      <vt:lpstr>Method 8 ⟹ Example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Nishant khiraiya</cp:lastModifiedBy>
  <cp:revision>1648</cp:revision>
  <dcterms:created xsi:type="dcterms:W3CDTF">2020-05-01T05:09:15Z</dcterms:created>
  <dcterms:modified xsi:type="dcterms:W3CDTF">2024-07-31T15:51:38Z</dcterms:modified>
</cp:coreProperties>
</file>